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75" r:id="rId5"/>
    <p:sldId id="342" r:id="rId6"/>
    <p:sldId id="359" r:id="rId7"/>
    <p:sldId id="380" r:id="rId8"/>
    <p:sldId id="392" r:id="rId9"/>
    <p:sldId id="393" r:id="rId10"/>
    <p:sldId id="394" r:id="rId11"/>
    <p:sldId id="395" r:id="rId12"/>
    <p:sldId id="388" r:id="rId13"/>
    <p:sldId id="406" r:id="rId14"/>
    <p:sldId id="407" r:id="rId15"/>
    <p:sldId id="398" r:id="rId16"/>
    <p:sldId id="410" r:id="rId17"/>
    <p:sldId id="409" r:id="rId18"/>
    <p:sldId id="408" r:id="rId19"/>
    <p:sldId id="450" r:id="rId20"/>
    <p:sldId id="411" r:id="rId21"/>
    <p:sldId id="412" r:id="rId22"/>
    <p:sldId id="405" r:id="rId23"/>
    <p:sldId id="399" r:id="rId24"/>
    <p:sldId id="402" r:id="rId25"/>
    <p:sldId id="437" r:id="rId26"/>
    <p:sldId id="445" r:id="rId27"/>
    <p:sldId id="401" r:id="rId28"/>
    <p:sldId id="403" r:id="rId29"/>
    <p:sldId id="451" r:id="rId30"/>
    <p:sldId id="404" r:id="rId31"/>
    <p:sldId id="414" r:id="rId32"/>
    <p:sldId id="400" r:id="rId33"/>
    <p:sldId id="415" r:id="rId34"/>
    <p:sldId id="416" r:id="rId35"/>
    <p:sldId id="434" r:id="rId36"/>
    <p:sldId id="430" r:id="rId37"/>
    <p:sldId id="452" r:id="rId38"/>
    <p:sldId id="418" r:id="rId39"/>
    <p:sldId id="453" r:id="rId40"/>
    <p:sldId id="419" r:id="rId41"/>
    <p:sldId id="454" r:id="rId42"/>
    <p:sldId id="420" r:id="rId43"/>
    <p:sldId id="432" r:id="rId44"/>
    <p:sldId id="443" r:id="rId45"/>
    <p:sldId id="433" r:id="rId46"/>
    <p:sldId id="425" r:id="rId47"/>
    <p:sldId id="435" r:id="rId48"/>
    <p:sldId id="436" r:id="rId49"/>
    <p:sldId id="441" r:id="rId50"/>
    <p:sldId id="376" r:id="rId51"/>
    <p:sldId id="426" r:id="rId52"/>
    <p:sldId id="37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03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59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18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1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30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1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40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7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0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49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03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58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197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43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259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57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9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610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78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53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32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4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82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97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29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347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8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11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076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22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83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81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04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5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63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09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9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1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2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30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7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gpnyc.com/us/products/dataquest/whitepapers/OLAP_wp_efcodd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oducts/database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ws.amazon.com/rds/aurora/?c=db&amp;sec=srv" TargetMode="External"/><Relationship Id="rId5" Type="http://schemas.openxmlformats.org/officeDocument/2006/relationships/hyperlink" Target="https://aws.amazon.com/rds/?c=db&amp;sec=srv" TargetMode="External"/><Relationship Id="rId4" Type="http://schemas.openxmlformats.org/officeDocument/2006/relationships/hyperlink" Target="https://aws.amazon.com/redshif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yligence.io/apache-kylin-overview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hyperlink" Target="https://kyligence.io/blog/kyligence-augmented-olap-for-the-big-data-era/" TargetMode="External"/><Relationship Id="rId4" Type="http://schemas.openxmlformats.org/officeDocument/2006/relationships/hyperlink" Target="https://kyligence.io/comparing-kylin-vs-kyligenc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3">
            <a:extLst>
              <a:ext uri="{FF2B5EF4-FFF2-40B4-BE49-F238E27FC236}">
                <a16:creationId xmlns:a16="http://schemas.microsoft.com/office/drawing/2014/main" id="{F45C9BFD-7E34-472B-B453-52FB1B1C49F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385538" cy="5058697"/>
          </a:xfrm>
          <a:custGeom>
            <a:avLst/>
            <a:gdLst>
              <a:gd name="T0" fmla="*/ 2147483646 w 7436484"/>
              <a:gd name="T1" fmla="*/ 0 h 5134610"/>
              <a:gd name="T2" fmla="*/ 0 w 7436484"/>
              <a:gd name="T3" fmla="*/ 0 h 5134610"/>
              <a:gd name="T4" fmla="*/ 0 w 7436484"/>
              <a:gd name="T5" fmla="*/ 2147483646 h 5134610"/>
              <a:gd name="T6" fmla="*/ 2147483646 w 7436484"/>
              <a:gd name="T7" fmla="*/ 0 h 51346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436484" h="513461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76197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4F01BE7B-D7D7-4D4F-ACBB-A61E5113D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82" y="231684"/>
            <a:ext cx="1741217" cy="175934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>
              <a:spcBef>
                <a:spcPct val="0"/>
              </a:spcBef>
            </a:pP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3E312819-B303-4382-AAF4-E89EF3A2CC52}"/>
              </a:ext>
            </a:extLst>
          </p:cNvPr>
          <p:cNvSpPr txBox="1"/>
          <p:nvPr/>
        </p:nvSpPr>
        <p:spPr>
          <a:xfrm>
            <a:off x="2648927" y="425303"/>
            <a:ext cx="3810000" cy="1174489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699" defTabSz="761970">
              <a:lnSpc>
                <a:spcPts val="4695"/>
              </a:lnSpc>
              <a:spcBef>
                <a:spcPts val="105"/>
              </a:spcBef>
              <a:defRPr/>
            </a:pPr>
            <a:r>
              <a:rPr lang="en-IN" sz="3200" b="1" spc="-35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RV College of </a:t>
            </a:r>
          </a:p>
          <a:p>
            <a:pPr marL="12699" defTabSz="761970">
              <a:lnSpc>
                <a:spcPts val="4695"/>
              </a:lnSpc>
              <a:spcBef>
                <a:spcPts val="105"/>
              </a:spcBef>
              <a:defRPr/>
            </a:pPr>
            <a:r>
              <a:rPr lang="en-IN" sz="3200" b="1" spc="-35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Engineering</a:t>
            </a:r>
            <a:endParaRPr sz="3200" dirty="0">
              <a:solidFill>
                <a:prstClr val="black"/>
              </a:solidFill>
              <a:latin typeface="Helvetica-Bold"/>
              <a:ea typeface="ＭＳ Ｐゴシック" charset="0"/>
              <a:cs typeface="Helvetica-Bold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69AF687A-D6EE-425C-AACF-8E0B4DB7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15398"/>
            <a:ext cx="12192000" cy="102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430" rIns="0" bIns="0">
            <a:spAutoFit/>
          </a:bodyPr>
          <a:lstStyle>
            <a:lvl1pPr marL="127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35147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10583" algn="ctr" defTabSz="761970">
              <a:spcBef>
                <a:spcPts val="88"/>
              </a:spcBef>
              <a:tabLst>
                <a:tab pos="2928820" algn="l"/>
              </a:tabLst>
            </a:pPr>
            <a:r>
              <a:rPr lang="pt-BR" altLang="en-US" sz="6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OLAP</a:t>
            </a:r>
            <a:endParaRPr lang="en-US" altLang="en-US" sz="3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9099B54E-FA81-43E7-A081-6FA6AB700DBA}"/>
              </a:ext>
            </a:extLst>
          </p:cNvPr>
          <p:cNvSpPr txBox="1"/>
          <p:nvPr/>
        </p:nvSpPr>
        <p:spPr>
          <a:xfrm>
            <a:off x="8602293" y="274798"/>
            <a:ext cx="3405187" cy="474489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699" defTabSz="761970">
              <a:spcBef>
                <a:spcPts val="100"/>
              </a:spcBef>
              <a:defRPr/>
            </a:pPr>
            <a:r>
              <a:rPr sz="3000" i="1" spc="-5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Go, change </a:t>
            </a:r>
            <a:r>
              <a:rPr sz="3000" i="1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the</a:t>
            </a:r>
            <a:r>
              <a:rPr sz="3000" i="1" spc="-80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 </a:t>
            </a:r>
            <a:r>
              <a:rPr sz="3000" i="1" spc="-5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world</a:t>
            </a:r>
            <a:endParaRPr sz="3000" dirty="0">
              <a:solidFill>
                <a:prstClr val="black"/>
              </a:solidFill>
              <a:latin typeface="Playfair Display"/>
              <a:ea typeface="ＭＳ Ｐゴシック" charset="0"/>
              <a:cs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25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14">
        <p159:morph option="byWord"/>
      </p:transition>
    </mc:Choice>
    <mc:Fallback xmlns="">
      <p:transition spd="slow" advTm="1421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940" y="264160"/>
            <a:ext cx="7320117" cy="3373973"/>
          </a:xfrm>
        </p:spPr>
        <p:txBody>
          <a:bodyPr anchor="b"/>
          <a:lstStyle/>
          <a:p>
            <a:r>
              <a:rPr lang="en-US" sz="6000" dirty="0"/>
              <a:t>OLAP - History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5" y="3814651"/>
            <a:ext cx="6327105" cy="2653771"/>
          </a:xfrm>
        </p:spPr>
        <p:txBody>
          <a:bodyPr/>
          <a:lstStyle/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75455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black stick figure with one hand up&#10;&#10;Description automatically generated">
            <a:extLst>
              <a:ext uri="{FF2B5EF4-FFF2-40B4-BE49-F238E27FC236}">
                <a16:creationId xmlns:a16="http://schemas.microsoft.com/office/drawing/2014/main" id="{F9DA59E7-B08D-1ABF-DA5C-B5BF5D230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41"/>
          <a:stretch/>
        </p:blipFill>
        <p:spPr>
          <a:xfrm>
            <a:off x="307829" y="362481"/>
            <a:ext cx="11576342" cy="62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person standing on a stack of green and yellow objects&#10;&#10;Description automatically generated">
            <a:extLst>
              <a:ext uri="{FF2B5EF4-FFF2-40B4-BE49-F238E27FC236}">
                <a16:creationId xmlns:a16="http://schemas.microsoft.com/office/drawing/2014/main" id="{A90CA455-C106-35E5-9BD0-75E76C729A5E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3"/>
          <a:srcRect t="12866"/>
          <a:stretch/>
        </p:blipFill>
        <p:spPr>
          <a:xfrm>
            <a:off x="333529" y="353961"/>
            <a:ext cx="11554914" cy="61549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9" name="Picture 18" descr="A person standing on a stack of green and black objects&#10;&#10;Description automatically generated">
            <a:extLst>
              <a:ext uri="{FF2B5EF4-FFF2-40B4-BE49-F238E27FC236}">
                <a16:creationId xmlns:a16="http://schemas.microsoft.com/office/drawing/2014/main" id="{BD6C1DC7-D0B4-1D8F-FBFB-6F0719462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5" t="50741" r="17509" b="36822"/>
          <a:stretch/>
        </p:blipFill>
        <p:spPr>
          <a:xfrm>
            <a:off x="3923071" y="3982066"/>
            <a:ext cx="6056672" cy="8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screen shot of a person with a snail&#10;&#10;Description automatically generated with medium confidence">
            <a:extLst>
              <a:ext uri="{FF2B5EF4-FFF2-40B4-BE49-F238E27FC236}">
                <a16:creationId xmlns:a16="http://schemas.microsoft.com/office/drawing/2014/main" id="{27C434F1-412E-835A-8F39-1FCAF13ECF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3"/>
          <a:srcRect t="12258"/>
          <a:stretch/>
        </p:blipFill>
        <p:spPr>
          <a:xfrm>
            <a:off x="315860" y="344128"/>
            <a:ext cx="11554483" cy="62471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graphics with text&#10;&#10;Description automatically generated with medium confidence">
            <a:extLst>
              <a:ext uri="{FF2B5EF4-FFF2-40B4-BE49-F238E27FC236}">
                <a16:creationId xmlns:a16="http://schemas.microsoft.com/office/drawing/2014/main" id="{2BFDAB22-DE0A-C65B-56AE-834A0507F67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3"/>
          <a:srcRect t="12451"/>
          <a:stretch/>
        </p:blipFill>
        <p:spPr>
          <a:xfrm>
            <a:off x="335525" y="343473"/>
            <a:ext cx="11521347" cy="61753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Picture 5" descr="A computer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3791FAC0-E8F5-9E5C-5096-62FDED0DC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05" t="54434" r="35795" b="39963"/>
          <a:stretch/>
        </p:blipFill>
        <p:spPr>
          <a:xfrm>
            <a:off x="5317613" y="3820201"/>
            <a:ext cx="1889760" cy="3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6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549F3D-5190-E093-EA41-EB33C2DA727F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3"/>
          <a:srcRect t="12821"/>
          <a:stretch/>
        </p:blipFill>
        <p:spPr>
          <a:xfrm>
            <a:off x="345357" y="378869"/>
            <a:ext cx="11518174" cy="61399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5C21-4865-DBA5-2E4C-0A9C8669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336" y="4402342"/>
            <a:ext cx="7517661" cy="1998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459B5-880A-6EE6-93F0-E61DD5FAA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18" y="3962400"/>
            <a:ext cx="5245653" cy="618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04259-BC08-5379-7123-09B2CCD22B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78"/>
          <a:stretch/>
        </p:blipFill>
        <p:spPr>
          <a:xfrm>
            <a:off x="3510908" y="4189704"/>
            <a:ext cx="6014472" cy="749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FB20B0-DE85-0472-DEA3-82E8A83E61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19"/>
          <a:stretch/>
        </p:blipFill>
        <p:spPr>
          <a:xfrm>
            <a:off x="4365523" y="4900932"/>
            <a:ext cx="3873909" cy="3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42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279EE-0269-EE76-8068-52486809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537" y="5004621"/>
            <a:ext cx="7507779" cy="1006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AF07A-9A6F-E469-6B43-A34D60ADED9E}"/>
              </a:ext>
            </a:extLst>
          </p:cNvPr>
          <p:cNvSpPr txBox="1"/>
          <p:nvPr/>
        </p:nvSpPr>
        <p:spPr>
          <a:xfrm>
            <a:off x="717756" y="2194740"/>
            <a:ext cx="10589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First termed in 1990s.</a:t>
            </a:r>
          </a:p>
          <a:p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By  Edgar F. Codd (the father of relational database) in his paper</a:t>
            </a:r>
          </a:p>
          <a:p>
            <a:endParaRPr lang="en-US" sz="2400" b="0" i="0" dirty="0">
              <a:solidFill>
                <a:srgbClr val="D7D3CE"/>
              </a:solidFill>
              <a:effectLst/>
              <a:highlight>
                <a:srgbClr val="0A3745"/>
              </a:highlight>
              <a:latin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D7D3CE"/>
                </a:solidFill>
                <a:effectLst/>
                <a:highlight>
                  <a:srgbClr val="0A3745"/>
                </a:highlight>
                <a:latin typeface="Arial" panose="020B0604020202020204" pitchFamily="34" charset="0"/>
              </a:rPr>
              <a:t>Codd E.F.; Codd S.B. &amp; Salley C.T. (1993)</a:t>
            </a:r>
          </a:p>
          <a:p>
            <a:r>
              <a:rPr lang="en-US" sz="2400" b="0" i="0" u="sng" dirty="0">
                <a:solidFill>
                  <a:srgbClr val="5A99DA"/>
                </a:solidFill>
                <a:effectLst/>
                <a:highlight>
                  <a:srgbClr val="0A3745"/>
                </a:highlight>
                <a:latin typeface="Arial" panose="020B0604020202020204" pitchFamily="34" charset="0"/>
                <a:hlinkClick r:id="rId4"/>
              </a:rPr>
              <a:t>"Providing OLAP (On-line Analytical Processing) to User-Analysts: An IT Mandate"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132315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CD3D5E-B581-ACC7-B3DF-50EA64B89488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3"/>
          <a:srcRect t="12773"/>
          <a:stretch/>
        </p:blipFill>
        <p:spPr>
          <a:xfrm>
            <a:off x="335526" y="353961"/>
            <a:ext cx="11482501" cy="62373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25EE8-91EE-7216-A9B7-A043327C0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909" y="2237995"/>
            <a:ext cx="5581053" cy="2104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89B8E-C7F9-EAF5-AC9C-89349CD1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772" y="2347723"/>
            <a:ext cx="5581054" cy="727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63A32-8340-BB45-A2F8-D5A48F1484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9"/>
          <a:stretch/>
        </p:blipFill>
        <p:spPr>
          <a:xfrm>
            <a:off x="3979927" y="3065483"/>
            <a:ext cx="5204744" cy="7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3644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graphics with a few icons&#10;&#10;Description automatically generated with medium confidence">
            <a:extLst>
              <a:ext uri="{FF2B5EF4-FFF2-40B4-BE49-F238E27FC236}">
                <a16:creationId xmlns:a16="http://schemas.microsoft.com/office/drawing/2014/main" id="{7BBAED96-EEB4-EF95-AAF3-BAE1D618330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3"/>
          <a:srcRect t="11922"/>
          <a:stretch/>
        </p:blipFill>
        <p:spPr>
          <a:xfrm>
            <a:off x="307829" y="310319"/>
            <a:ext cx="11530277" cy="62373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8A68E-C5F1-C25C-DCD3-041ABC08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239" y="2083344"/>
            <a:ext cx="5083277" cy="2524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68C0B-3CC6-286C-17C9-5AA4F60B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148" y="2594239"/>
            <a:ext cx="6174477" cy="75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7DA5D-6582-6128-827F-8C77BBEDE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521" y="3345814"/>
            <a:ext cx="5525729" cy="7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4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5" y="2212259"/>
            <a:ext cx="10630447" cy="412954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Today, nearly every business collects reams of data</a:t>
            </a:r>
          </a:p>
          <a:p>
            <a:pPr>
              <a:buFontTx/>
              <a:buChar char="-"/>
            </a:pPr>
            <a:r>
              <a:rPr lang="en-US" sz="26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B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ut many of them still </a:t>
            </a:r>
            <a:r>
              <a:rPr lang="en-US" sz="26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store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and </a:t>
            </a:r>
            <a:r>
              <a:rPr lang="en-US" sz="26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analyze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it in a </a:t>
            </a:r>
            <a:r>
              <a:rPr lang="en-US" sz="26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database</a:t>
            </a:r>
          </a:p>
          <a:p>
            <a:pPr>
              <a:buFontTx/>
              <a:buChar char="-"/>
            </a:pPr>
            <a:r>
              <a:rPr lang="en-US" sz="26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D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ata is presented </a:t>
            </a:r>
            <a:r>
              <a:rPr lang="en-US" sz="2600" b="1" i="0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</a:rPr>
              <a:t>two</a:t>
            </a:r>
            <a:r>
              <a:rPr lang="en-US" sz="2600" b="1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-dimensionally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</a:t>
            </a:r>
          </a:p>
          <a:p>
            <a:pPr>
              <a:buFontTx/>
              <a:buChar char="-"/>
            </a:pP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For each item of data, row and column must always have an entry, even if there are duplicate entries (</a:t>
            </a:r>
            <a:r>
              <a:rPr lang="en-US" sz="2600" b="0" i="0" dirty="0" err="1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eg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: location)</a:t>
            </a:r>
          </a:p>
          <a:p>
            <a:pPr>
              <a:buFontTx/>
              <a:buChar char="-"/>
            </a:pP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This results in very large database that is slow</a:t>
            </a:r>
            <a:r>
              <a:rPr lang="en-US" sz="26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, conflicting and difficult to work</a:t>
            </a:r>
            <a:endParaRPr lang="en-US" sz="2600" b="1" i="0" dirty="0">
              <a:solidFill>
                <a:srgbClr val="FFFFFF"/>
              </a:solidFill>
              <a:effectLst/>
              <a:latin typeface="Red Hat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330277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sz="3600" b="1" dirty="0"/>
              <a:t>OLAP</a:t>
            </a:r>
            <a:br>
              <a:rPr lang="en-US" b="1" dirty="0"/>
            </a:br>
            <a:br>
              <a:rPr lang="en-US" b="1" dirty="0"/>
            </a:br>
            <a:r>
              <a:rPr lang="en-US" sz="2400" b="1" dirty="0"/>
              <a:t>(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Drawbacks of traditional database</a:t>
            </a:r>
            <a:r>
              <a:rPr lang="en-US" sz="2400" b="1" dirty="0"/>
              <a:t>)</a:t>
            </a:r>
            <a:br>
              <a:rPr lang="en-US" b="1" dirty="0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281533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5400" b="1" dirty="0">
                <a:ln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OLAP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  <a:ln>
            <a:noFill/>
          </a:ln>
        </p:spPr>
        <p:txBody>
          <a:bodyPr/>
          <a:lstStyle/>
          <a:p>
            <a:r>
              <a:rPr lang="en-US" sz="4000" b="1" dirty="0">
                <a:ln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(online analytical Processing)</a:t>
            </a:r>
            <a:endParaRPr lang="en-US" sz="4000" b="1" dirty="0">
              <a:ln cmpd="sng">
                <a:solidFill>
                  <a:schemeClr val="tx2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53">
        <p159:morph option="byWord"/>
      </p:transition>
    </mc:Choice>
    <mc:Fallback xmlns="">
      <p:transition spd="slow" advTm="655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23351" y="2507226"/>
            <a:ext cx="10630447" cy="317581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OLAP allows data to be stored in </a:t>
            </a:r>
            <a:r>
              <a:rPr lang="en-US" sz="2600" b="1" i="0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</a:rPr>
              <a:t>three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or more dimensions </a:t>
            </a:r>
          </a:p>
          <a:p>
            <a:pPr>
              <a:buFontTx/>
              <a:buChar char="-"/>
            </a:pP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Presented in the form of </a:t>
            </a:r>
            <a:r>
              <a:rPr lang="en-US" sz="26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cube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, the same data is to be entered only once</a:t>
            </a:r>
          </a:p>
          <a:p>
            <a:pPr>
              <a:buFontTx/>
              <a:buChar char="-"/>
            </a:pPr>
            <a:r>
              <a:rPr lang="en-US" sz="26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This results 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in </a:t>
            </a:r>
            <a:r>
              <a:rPr lang="en-US" sz="2600" b="1" i="0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</a:rPr>
              <a:t>faster searches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and easier extraction</a:t>
            </a:r>
          </a:p>
          <a:p>
            <a:pPr>
              <a:buFontTx/>
              <a:buChar char="-"/>
            </a:pP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Also, cubes can be </a:t>
            </a:r>
            <a:r>
              <a:rPr lang="en-US" sz="26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sliced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, </a:t>
            </a:r>
            <a:r>
              <a:rPr lang="en-US" sz="26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diced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and </a:t>
            </a:r>
            <a:r>
              <a:rPr lang="en-US" sz="26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rotated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, allowing the user to </a:t>
            </a:r>
            <a:r>
              <a:rPr lang="en-US" sz="26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narrow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or </a:t>
            </a:r>
            <a:r>
              <a:rPr lang="en-US" sz="26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broaden</a:t>
            </a:r>
            <a:r>
              <a:rPr lang="en-US" sz="26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 search and take a variety of approaches to visualizing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330277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sz="3600" b="1" dirty="0"/>
              <a:t>OLAP</a:t>
            </a:r>
            <a:br>
              <a:rPr lang="en-US" b="1" dirty="0"/>
            </a:br>
            <a:br>
              <a:rPr lang="en-US" b="1" dirty="0"/>
            </a:br>
            <a:r>
              <a:rPr lang="en-US" sz="2400" b="1" dirty="0"/>
              <a:t>(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Better approach</a:t>
            </a:r>
            <a:r>
              <a:rPr lang="en-US" sz="2400" b="1" dirty="0"/>
              <a:t>)</a:t>
            </a:r>
            <a:br>
              <a:rPr lang="en-US" b="1" dirty="0"/>
            </a:br>
            <a:endParaRPr lang="en-US" sz="2400" b="1" dirty="0"/>
          </a:p>
        </p:txBody>
      </p:sp>
      <p:pic>
        <p:nvPicPr>
          <p:cNvPr id="3074" name="Picture 2" descr="New Deep Learning Algorithm Solves Rubik's Cube">
            <a:extLst>
              <a:ext uri="{FF2B5EF4-FFF2-40B4-BE49-F238E27FC236}">
                <a16:creationId xmlns:a16="http://schemas.microsoft.com/office/drawing/2014/main" id="{C53B786A-E974-9021-B0FF-FE1C51A0B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r="20984"/>
          <a:stretch/>
        </p:blipFill>
        <p:spPr bwMode="auto">
          <a:xfrm>
            <a:off x="9497572" y="266677"/>
            <a:ext cx="1457947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48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5" y="2175851"/>
            <a:ext cx="10630447" cy="4165955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                            Three Dimensional data                                </a:t>
            </a:r>
            <a:b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</a:br>
            <a:b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</a:b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                            More than three dimensions</a:t>
            </a:r>
          </a:p>
          <a:p>
            <a:pPr marL="0" indent="0">
              <a:buNone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The OLAP cube's data structure is optimized for rapid data analysis </a:t>
            </a: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How is it optimized</a:t>
            </a:r>
            <a:r>
              <a:rPr lang="en-US" sz="2400" dirty="0">
                <a:solidFill>
                  <a:srgbClr val="DBD7D2"/>
                </a:solidFill>
                <a:highlight>
                  <a:srgbClr val="131516"/>
                </a:highlight>
                <a:latin typeface="-apple-system"/>
              </a:rPr>
              <a:t>?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 By storing 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-apple-system"/>
              </a:rPr>
              <a:t>pre-calculated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and 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-apple-system"/>
              </a:rPr>
              <a:t>aggregated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data</a:t>
            </a:r>
          </a:p>
          <a:p>
            <a:pPr marL="0" indent="0">
              <a:buNone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>
              <a:buFontTx/>
              <a:buChar char="-"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330277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sz="3600" b="1" dirty="0"/>
              <a:t>CUBE</a:t>
            </a:r>
            <a:endParaRPr lang="en-US" sz="2400" b="1" dirty="0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130AA13-3DC1-60A2-C270-910DB757C313}"/>
              </a:ext>
            </a:extLst>
          </p:cNvPr>
          <p:cNvSpPr/>
          <p:nvPr/>
        </p:nvSpPr>
        <p:spPr>
          <a:xfrm>
            <a:off x="849601" y="2131547"/>
            <a:ext cx="1824774" cy="613055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Cubes</a:t>
            </a:r>
            <a:endParaRPr lang="en-IN" sz="40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DB995DC-3F4C-B610-CE4B-C4A50D936E01}"/>
              </a:ext>
            </a:extLst>
          </p:cNvPr>
          <p:cNvSpPr/>
          <p:nvPr/>
        </p:nvSpPr>
        <p:spPr>
          <a:xfrm>
            <a:off x="849601" y="2980576"/>
            <a:ext cx="1824774" cy="60030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Hypercubes</a:t>
            </a:r>
            <a:endParaRPr lang="en-IN" sz="24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5" y="2175851"/>
            <a:ext cx="10630447" cy="4165955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It’s all about how OLAP handles data</a:t>
            </a:r>
            <a:r>
              <a:rPr lang="en-US" sz="2400" dirty="0">
                <a:solidFill>
                  <a:srgbClr val="DBD7D2"/>
                </a:solidFill>
                <a:highlight>
                  <a:srgbClr val="131516"/>
                </a:highlight>
                <a:latin typeface="-apple-system"/>
              </a:rPr>
              <a:t>. 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OLAP creates </a:t>
            </a:r>
            <a:r>
              <a:rPr lang="en-US" sz="2400" i="0" dirty="0">
                <a:solidFill>
                  <a:schemeClr val="bg2"/>
                </a:solidFill>
                <a:effectLst/>
                <a:highlight>
                  <a:srgbClr val="131516"/>
                </a:highlight>
                <a:latin typeface="-apple-system"/>
              </a:rPr>
              <a:t>pre-computed results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, storing them in multi-dimensional cubes. </a:t>
            </a:r>
            <a:r>
              <a:rPr lang="en-US" sz="2400" dirty="0">
                <a:solidFill>
                  <a:srgbClr val="DBD7D2"/>
                </a:solidFill>
                <a:highlight>
                  <a:srgbClr val="131516"/>
                </a:highlight>
                <a:latin typeface="-apple-system"/>
              </a:rPr>
              <a:t>W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hen 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-apple-system"/>
              </a:rPr>
              <a:t>multiple analysts/applications 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run the same data-intensive operation, it doesn't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-apple-system"/>
              </a:rPr>
              <a:t>overburden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the primary data system. </a:t>
            </a:r>
          </a:p>
          <a:p>
            <a:pPr marL="0" indent="0">
              <a:buNone/>
            </a:pPr>
            <a:endParaRPr lang="en-US" sz="2400" b="0" i="0" dirty="0">
              <a:solidFill>
                <a:srgbClr val="DBD7D2"/>
              </a:solidFill>
              <a:effectLst/>
              <a:highlight>
                <a:srgbClr val="131516"/>
              </a:highlight>
              <a:latin typeface="-apple-system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  <a:highlight>
                  <a:srgbClr val="131516"/>
                </a:highlight>
                <a:latin typeface="-apple-system"/>
              </a:rPr>
              <a:t>Analogy:</a:t>
            </a:r>
            <a:endParaRPr lang="en-US" sz="2400" b="1" dirty="0">
              <a:solidFill>
                <a:schemeClr val="accent3"/>
              </a:solidFill>
              <a:highlight>
                <a:srgbClr val="131516"/>
              </a:highlight>
              <a:latin typeface="-apple-system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Think of it as cooking a 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-apple-system"/>
              </a:rPr>
              <a:t>large meal once 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and then serving it to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-apple-system"/>
              </a:rPr>
              <a:t>many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people, rather than cooking the same meal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-apple-system"/>
              </a:rPr>
              <a:t>repeatedly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for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-apple-system"/>
              </a:rPr>
              <a:t>each</a:t>
            </a: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-apple-system"/>
              </a:rPr>
              <a:t> person</a:t>
            </a: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330277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i="0" cap="none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-apple-system"/>
              </a:rPr>
              <a:t>Why is OLAP efficient?</a:t>
            </a:r>
            <a:br>
              <a:rPr lang="en-US" b="1" i="0" cap="none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-apple-system"/>
              </a:rPr>
            </a:br>
            <a:endParaRPr lang="en-US" sz="2000" b="1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8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>
                <a:highlight>
                  <a:srgbClr val="131516"/>
                </a:highlight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834" y="2102987"/>
            <a:ext cx="4958081" cy="2387865"/>
          </a:xfrm>
        </p:spPr>
        <p:txBody>
          <a:bodyPr>
            <a:normAutofit/>
          </a:bodyPr>
          <a:lstStyle/>
          <a:p>
            <a:r>
              <a:rPr lang="en-US" sz="2800" b="1" dirty="0"/>
              <a:t>CUBE – </a:t>
            </a:r>
            <a:r>
              <a:rPr lang="en-US" sz="2800" b="1" cap="none" dirty="0"/>
              <a:t>Example</a:t>
            </a:r>
            <a:r>
              <a:rPr lang="en-US" sz="2800" b="1" dirty="0"/>
              <a:t> 1</a:t>
            </a:r>
          </a:p>
        </p:txBody>
      </p:sp>
      <p:pic>
        <p:nvPicPr>
          <p:cNvPr id="3074" name="Picture 2" descr="A diagram of a cube with different colored squares&#10;&#10;Description automatically generated">
            <a:extLst>
              <a:ext uri="{FF2B5EF4-FFF2-40B4-BE49-F238E27FC236}">
                <a16:creationId xmlns:a16="http://schemas.microsoft.com/office/drawing/2014/main" id="{F0B4413B-C2AB-5586-C5DE-E809F9CC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7638" y="932665"/>
            <a:ext cx="5322887" cy="49926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z="1100" smtClean="0"/>
              <a:pPr>
                <a:spcAft>
                  <a:spcPts val="600"/>
                </a:spcAft>
              </a:pPr>
              <a:t>23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58491566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b="1" dirty="0"/>
              <a:t>CUBE – </a:t>
            </a:r>
            <a:r>
              <a:rPr lang="en-US" b="1" cap="none" dirty="0"/>
              <a:t>Example</a:t>
            </a:r>
            <a:r>
              <a:rPr lang="en-US" b="1" dirty="0"/>
              <a:t> 2</a:t>
            </a:r>
          </a:p>
        </p:txBody>
      </p:sp>
      <p:pic>
        <p:nvPicPr>
          <p:cNvPr id="1028" name="Picture 4" descr="olap cube with 3 dimensions">
            <a:extLst>
              <a:ext uri="{FF2B5EF4-FFF2-40B4-BE49-F238E27FC236}">
                <a16:creationId xmlns:a16="http://schemas.microsoft.com/office/drawing/2014/main" id="{067D92C0-E73B-2A4A-2FE9-2A62C733F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r="-7" b="6184"/>
          <a:stretch/>
        </p:blipFill>
        <p:spPr bwMode="auto">
          <a:xfrm>
            <a:off x="814302" y="2465535"/>
            <a:ext cx="7303538" cy="34272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59" y="2465388"/>
            <a:ext cx="3492011" cy="34274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highlight>
                  <a:srgbClr val="131516"/>
                </a:highlight>
              </a:rPr>
              <a:t>C</a:t>
            </a:r>
            <a:r>
              <a:rPr lang="en-US" sz="2400" b="0" i="0" dirty="0">
                <a:effectLst/>
                <a:highlight>
                  <a:srgbClr val="131516"/>
                </a:highlight>
              </a:rPr>
              <a:t>ompany might organize its sales data by </a:t>
            </a:r>
          </a:p>
          <a:p>
            <a:pPr marL="285750" indent="-285750">
              <a:buFontTx/>
              <a:buChar char="-"/>
            </a:pPr>
            <a:r>
              <a:rPr lang="en-US" sz="2400" b="0" i="0" dirty="0">
                <a:effectLst/>
                <a:highlight>
                  <a:srgbClr val="131516"/>
                </a:highlight>
              </a:rPr>
              <a:t>Product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131516"/>
                </a:highlight>
              </a:rPr>
              <a:t>Customer</a:t>
            </a:r>
            <a:r>
              <a:rPr lang="en-US" sz="2400" b="0" i="0" dirty="0">
                <a:effectLst/>
                <a:highlight>
                  <a:srgbClr val="131516"/>
                </a:highlight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highlight>
                  <a:srgbClr val="131516"/>
                </a:highlight>
              </a:rPr>
              <a:t>T</a:t>
            </a:r>
            <a:r>
              <a:rPr lang="en-US" sz="2400" b="0" i="0" dirty="0">
                <a:effectLst/>
                <a:highlight>
                  <a:srgbClr val="131516"/>
                </a:highlight>
              </a:rPr>
              <a:t>imeframe </a:t>
            </a:r>
          </a:p>
          <a:p>
            <a:r>
              <a:rPr lang="en-US" sz="2400" b="0" i="0" dirty="0">
                <a:effectLst/>
                <a:highlight>
                  <a:srgbClr val="131516"/>
                </a:highlight>
              </a:rPr>
              <a:t>for comparative purposes.</a:t>
            </a:r>
          </a:p>
          <a:p>
            <a:endParaRPr lang="en-US" sz="2400" b="0" i="0" dirty="0">
              <a:effectLst/>
              <a:highlight>
                <a:srgbClr val="131516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b="1" dirty="0"/>
              <a:t>CUBE – </a:t>
            </a:r>
            <a:r>
              <a:rPr lang="en-US" b="1" cap="none" dirty="0"/>
              <a:t>Example</a:t>
            </a:r>
            <a:r>
              <a:rPr lang="en-US" b="1" dirty="0"/>
              <a:t> 3</a:t>
            </a:r>
          </a:p>
        </p:txBody>
      </p:sp>
      <p:pic>
        <p:nvPicPr>
          <p:cNvPr id="5" name="Picture 4" descr="A diagram of a cube with different items&#10;&#10;Description automatically generated with medium confidence">
            <a:extLst>
              <a:ext uri="{FF2B5EF4-FFF2-40B4-BE49-F238E27FC236}">
                <a16:creationId xmlns:a16="http://schemas.microsoft.com/office/drawing/2014/main" id="{969E0F5A-F3B3-4327-DD84-1F4E0D8C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4" y="984217"/>
            <a:ext cx="5707664" cy="488956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765087" y="2920180"/>
            <a:ext cx="4751768" cy="3559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ighlight>
                  <a:srgbClr val="131516"/>
                </a:highlight>
              </a:rPr>
              <a:t>Company may summarize sales data by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ighlight>
                  <a:srgbClr val="131516"/>
                </a:highlight>
              </a:rPr>
              <a:t>Product (y axis)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ighlight>
                  <a:srgbClr val="131516"/>
                </a:highlight>
              </a:rPr>
              <a:t>Time period (z axis)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ighlight>
                  <a:srgbClr val="131516"/>
                </a:highlight>
              </a:rPr>
              <a:t>Color (x axis)</a:t>
            </a:r>
          </a:p>
          <a:p>
            <a:r>
              <a:rPr lang="en-US" sz="2000" dirty="0">
                <a:highlight>
                  <a:srgbClr val="131516"/>
                </a:highlight>
              </a:rPr>
              <a:t>to compare and quickly gather insights on sales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3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941" y="2490019"/>
            <a:ext cx="7320117" cy="1877961"/>
          </a:xfrm>
        </p:spPr>
        <p:txBody>
          <a:bodyPr anchor="b"/>
          <a:lstStyle/>
          <a:p>
            <a:r>
              <a:rPr lang="en-US" sz="6000" dirty="0"/>
              <a:t>OLAP -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5" y="3814651"/>
            <a:ext cx="6327105" cy="2653771"/>
          </a:xfrm>
        </p:spPr>
        <p:txBody>
          <a:bodyPr/>
          <a:lstStyle/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518311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b="1" dirty="0"/>
              <a:t> </a:t>
            </a:r>
          </a:p>
        </p:txBody>
      </p:sp>
      <p:pic>
        <p:nvPicPr>
          <p:cNvPr id="2050" name="Picture 2" descr="olap process">
            <a:extLst>
              <a:ext uri="{FF2B5EF4-FFF2-40B4-BE49-F238E27FC236}">
                <a16:creationId xmlns:a16="http://schemas.microsoft.com/office/drawing/2014/main" id="{74376B91-1F47-B488-A81A-573FCE2E0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2"/>
          <a:stretch/>
        </p:blipFill>
        <p:spPr bwMode="auto">
          <a:xfrm>
            <a:off x="1255201" y="433906"/>
            <a:ext cx="9472322" cy="537230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D7231-EBCA-B6BD-D8FC-E441E1FCFFB3}"/>
              </a:ext>
            </a:extLst>
          </p:cNvPr>
          <p:cNvSpPr txBox="1"/>
          <p:nvPr/>
        </p:nvSpPr>
        <p:spPr>
          <a:xfrm>
            <a:off x="1416445" y="6045610"/>
            <a:ext cx="9359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</a:rPr>
              <a:t>OLAP works by extracting data from multiple sources and formatting it into cubes, which can then be analyzed from multiple points of view.</a:t>
            </a:r>
            <a:endParaRPr lang="en-IN" sz="20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629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940" y="264160"/>
            <a:ext cx="7320117" cy="3373973"/>
          </a:xfrm>
        </p:spPr>
        <p:txBody>
          <a:bodyPr anchor="b"/>
          <a:lstStyle/>
          <a:p>
            <a:r>
              <a:rPr lang="en-US" sz="5400" dirty="0"/>
              <a:t>OLAP – Use case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5" y="3814651"/>
            <a:ext cx="6327105" cy="2653771"/>
          </a:xfrm>
        </p:spPr>
        <p:txBody>
          <a:bodyPr/>
          <a:lstStyle/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623675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760006"/>
            <a:ext cx="10630447" cy="4165955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 business company may want to track “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Monthly </a:t>
            </a:r>
            <a:r>
              <a:rPr lang="en-US" sz="2400" dirty="0">
                <a:solidFill>
                  <a:schemeClr val="accent1"/>
                </a:solidFill>
                <a:highlight>
                  <a:srgbClr val="131516"/>
                </a:highlight>
                <a:latin typeface="Oracle Sans"/>
              </a:rPr>
              <a:t>S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ales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”</a:t>
            </a: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One way: Display “products” in y axis and “months” in x axis. </a:t>
            </a:r>
          </a:p>
          <a:p>
            <a:pPr algn="l">
              <a:buFontTx/>
              <a:buChar char="-"/>
            </a:pPr>
            <a:endParaRPr lang="en-US" sz="2400" dirty="0">
              <a:solidFill>
                <a:srgbClr val="EDEBE8"/>
              </a:solidFill>
              <a:highlight>
                <a:srgbClr val="131516"/>
              </a:highlight>
              <a:latin typeface="Oracle Sans"/>
            </a:endParaRP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Realistically, however, a business may also want to track its SALES by an </a:t>
            </a:r>
            <a:b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</a:b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additional factor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: location, salesperson, discounts,…</a:t>
            </a: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Managers need to do this in order to </a:t>
            </a:r>
          </a:p>
          <a:p>
            <a:pPr lvl="1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answer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particular questions </a:t>
            </a:r>
            <a:b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</a:br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YouYuan" panose="02010509060101010101" pitchFamily="49" charset="-122"/>
                <a:ea typeface="YouYuan" panose="02010509060101010101" pitchFamily="49" charset="-122"/>
              </a:rPr>
              <a:t>("Why did this product stop selling in Chicago in July?") </a:t>
            </a:r>
          </a:p>
          <a:p>
            <a:pPr lvl="1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and to get a more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complete picture 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of how the business is faring </a:t>
            </a:r>
            <a:b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</a:br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YouYuan" panose="02010509060101010101" pitchFamily="49" charset="-122"/>
                <a:ea typeface="YouYuan" panose="02010509060101010101" pitchFamily="49" charset="-122"/>
              </a:rPr>
              <a:t>("Why was revenue flat even though sales were up for the year? </a:t>
            </a:r>
            <a:b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YouYuan" panose="02010509060101010101" pitchFamily="49" charset="-122"/>
                <a:ea typeface="YouYuan" panose="02010509060101010101" pitchFamily="49" charset="-122"/>
              </a:rPr>
            </a:br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YouYuan" panose="02010509060101010101" pitchFamily="49" charset="-122"/>
                <a:ea typeface="YouYuan" panose="02010509060101010101" pitchFamily="49" charset="-122"/>
              </a:rPr>
              <a:t>Was too much discounting taking place?")</a:t>
            </a:r>
          </a:p>
          <a:p>
            <a:pPr>
              <a:buFontTx/>
              <a:buChar char="-"/>
            </a:pPr>
            <a:endParaRPr lang="en-US" sz="2400" b="0" i="0" dirty="0">
              <a:solidFill>
                <a:srgbClr val="DBD7D2"/>
              </a:solidFill>
              <a:effectLst/>
              <a:highlight>
                <a:srgbClr val="131516"/>
              </a:highlight>
              <a:latin typeface="-apple-system"/>
            </a:endParaRPr>
          </a:p>
          <a:p>
            <a:pPr marL="0" indent="0">
              <a:buNone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>
              <a:buFontTx/>
              <a:buChar char="-"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652" y="1649336"/>
            <a:ext cx="2140973" cy="660003"/>
          </a:xfrm>
        </p:spPr>
        <p:txBody>
          <a:bodyPr/>
          <a:lstStyle/>
          <a:p>
            <a:r>
              <a:rPr lang="en-US" sz="3600" b="1" dirty="0">
                <a:solidFill>
                  <a:schemeClr val="tx2"/>
                </a:solidFill>
              </a:rPr>
              <a:t>INDEX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2612" y="2910348"/>
            <a:ext cx="4481052" cy="3763272"/>
          </a:xfrm>
        </p:spPr>
        <p:txBody>
          <a:bodyPr anchor="t"/>
          <a:lstStyle/>
          <a:p>
            <a:pPr marL="342900" indent="-34290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Recap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Introduction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History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CUBES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CUBES Examples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Architecture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Use Case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Operations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OLAP - Providers</a:t>
            </a:r>
          </a:p>
          <a:p>
            <a:pPr marL="285750" indent="-285750">
              <a:lnSpc>
                <a:spcPct val="50000"/>
              </a:lnSpc>
              <a:buFontTx/>
              <a:buChar char="-"/>
            </a:pPr>
            <a:r>
              <a:rPr lang="en-US" sz="2000" b="1" dirty="0">
                <a:solidFill>
                  <a:schemeClr val="accent3"/>
                </a:solidFill>
              </a:rPr>
              <a:t>Conclusion</a:t>
            </a:r>
          </a:p>
          <a:p>
            <a:r>
              <a:rPr lang="en-US" sz="2000" b="1" dirty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308">
        <p159:morph option="byWord"/>
      </p:transition>
    </mc:Choice>
    <mc:Fallback xmlns="">
      <p:transition spd="slow" advTm="60308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2789" y="334899"/>
            <a:ext cx="10630447" cy="6188202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400" dirty="0">
                <a:solidFill>
                  <a:schemeClr val="accent1"/>
                </a:solidFill>
                <a:highlight>
                  <a:srgbClr val="131516"/>
                </a:highlight>
                <a:latin typeface="Oracle Sans"/>
              </a:rPr>
              <a:t>D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imensions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can be added to OLAP cube to track each of these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additional factors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. </a:t>
            </a: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Then managers can take any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view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— slice, section, angle of the cube — to produce a report that contains the key points of interest. 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 lvl="1">
              <a:buFontTx/>
              <a:buChar char="-"/>
            </a:pPr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YouYuan" panose="02010509060101010101" pitchFamily="49" charset="-122"/>
                <a:ea typeface="YouYuan" panose="02010509060101010101" pitchFamily="49" charset="-122"/>
              </a:rPr>
              <a:t>Monthly product sales in San Francisco? No problem. </a:t>
            </a:r>
          </a:p>
          <a:p>
            <a:pPr lvl="1">
              <a:buFontTx/>
              <a:buChar char="-"/>
            </a:pPr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YouYuan" panose="02010509060101010101" pitchFamily="49" charset="-122"/>
                <a:ea typeface="YouYuan" panose="02010509060101010101" pitchFamily="49" charset="-122"/>
              </a:rPr>
              <a:t>Compare sales in months with more discounting to months with less discounting? Also done in a snap</a:t>
            </a:r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Oracle Sans"/>
              </a:rPr>
              <a:t>.</a:t>
            </a: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Better still, any of this data can be presented </a:t>
            </a:r>
            <a:r>
              <a:rPr lang="en-US" sz="24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visually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, making it much easier to identify trends. </a:t>
            </a: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And the view can be changed by simply rotating the cube. So, a chart that shows which products sold best in New York in November can be turned to show in which month products sales were best in New York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1794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2438400"/>
            <a:ext cx="10255045" cy="1199733"/>
          </a:xfrm>
        </p:spPr>
        <p:txBody>
          <a:bodyPr anchor="b"/>
          <a:lstStyle/>
          <a:p>
            <a:r>
              <a:rPr lang="en-US" sz="6000" dirty="0"/>
              <a:t>OLAP - Operations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5" y="3814651"/>
            <a:ext cx="6327105" cy="2653771"/>
          </a:xfrm>
        </p:spPr>
        <p:txBody>
          <a:bodyPr/>
          <a:lstStyle/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930458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2789" y="983226"/>
            <a:ext cx="10630447" cy="4369836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CCC6BF"/>
                </a:solidFill>
                <a:effectLst/>
                <a:highlight>
                  <a:srgbClr val="131516"/>
                </a:highlight>
                <a:latin typeface="AmazonEmber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9A0F9-5FED-F9AC-4C5C-6A1827A8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55" y="1063852"/>
            <a:ext cx="2437958" cy="669989"/>
          </a:xfrm>
        </p:spPr>
        <p:txBody>
          <a:bodyPr/>
          <a:lstStyle/>
          <a:p>
            <a:r>
              <a:rPr lang="en-US" b="1" dirty="0"/>
              <a:t>Overview</a:t>
            </a:r>
            <a:endParaRPr lang="en-US" sz="2400" b="1" dirty="0"/>
          </a:p>
        </p:txBody>
      </p:sp>
      <p:pic>
        <p:nvPicPr>
          <p:cNvPr id="1026" name="Picture 2" descr="OLAP operations include actions like drill up, drill down, slice, dice, and pivot">
            <a:extLst>
              <a:ext uri="{FF2B5EF4-FFF2-40B4-BE49-F238E27FC236}">
                <a16:creationId xmlns:a16="http://schemas.microsoft.com/office/drawing/2014/main" id="{DCE28E55-8699-8DBB-4E66-E856C5A6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07" y="2200767"/>
            <a:ext cx="8150055" cy="44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4700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2789" y="2153265"/>
            <a:ext cx="10630447" cy="4369836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400" b="1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Drill-downs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 provide a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closer look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and reveal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more details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about the data. 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Methods: 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M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oving down in the concept hierarchy or 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A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dding a new dimension to the cube</a:t>
            </a:r>
          </a:p>
          <a:p>
            <a:pPr algn="l">
              <a:buFontTx/>
              <a:buChar char="-"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 algn="l">
              <a:buFontTx/>
              <a:buChar char="-"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 algn="l">
              <a:buFontTx/>
              <a:buChar char="-"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9A0F9-5FED-F9AC-4C5C-6A1827A8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62004"/>
            <a:ext cx="10515601" cy="669989"/>
          </a:xfrm>
        </p:spPr>
        <p:txBody>
          <a:bodyPr/>
          <a:lstStyle/>
          <a:p>
            <a:r>
              <a:rPr lang="en-US" b="1" dirty="0"/>
              <a:t>DRILL </a:t>
            </a:r>
            <a:r>
              <a:rPr lang="en-US" b="1" dirty="0" err="1"/>
              <a:t>DOWns</a:t>
            </a:r>
            <a:endParaRPr lang="en-US" sz="2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53B2B-C864-86BC-CDBB-F1FAA4DF063B}"/>
              </a:ext>
            </a:extLst>
          </p:cNvPr>
          <p:cNvGrpSpPr/>
          <p:nvPr/>
        </p:nvGrpSpPr>
        <p:grpSpPr>
          <a:xfrm>
            <a:off x="1509244" y="4897993"/>
            <a:ext cx="2004658" cy="801863"/>
            <a:chOff x="2252" y="426480"/>
            <a:chExt cx="2004658" cy="801863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F1B3FB8D-DD4A-23FE-7AA4-B5E8ADA5D1EA}"/>
                </a:ext>
              </a:extLst>
            </p:cNvPr>
            <p:cNvSpPr/>
            <p:nvPr/>
          </p:nvSpPr>
          <p:spPr>
            <a:xfrm>
              <a:off x="2252" y="426480"/>
              <a:ext cx="2004658" cy="801863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EF73DEF1-4B63-C466-F656-7D19F96F52D5}"/>
                </a:ext>
              </a:extLst>
            </p:cNvPr>
            <p:cNvSpPr txBox="1"/>
            <p:nvPr/>
          </p:nvSpPr>
          <p:spPr>
            <a:xfrm>
              <a:off x="403184" y="426480"/>
              <a:ext cx="1202795" cy="8018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kern="1200" dirty="0"/>
                <a:t>Years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BF143F-B036-8E09-017D-C5A2394F0489}"/>
              </a:ext>
            </a:extLst>
          </p:cNvPr>
          <p:cNvGrpSpPr/>
          <p:nvPr/>
        </p:nvGrpSpPr>
        <p:grpSpPr>
          <a:xfrm>
            <a:off x="3973354" y="4897993"/>
            <a:ext cx="2004658" cy="801863"/>
            <a:chOff x="1806445" y="426480"/>
            <a:chExt cx="2004658" cy="801863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FAC227F0-C63E-90CF-C8BC-F873D30F1D52}"/>
                </a:ext>
              </a:extLst>
            </p:cNvPr>
            <p:cNvSpPr/>
            <p:nvPr/>
          </p:nvSpPr>
          <p:spPr>
            <a:xfrm>
              <a:off x="1806445" y="426480"/>
              <a:ext cx="2004658" cy="801863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Arrow: Chevron 6">
              <a:extLst>
                <a:ext uri="{FF2B5EF4-FFF2-40B4-BE49-F238E27FC236}">
                  <a16:creationId xmlns:a16="http://schemas.microsoft.com/office/drawing/2014/main" id="{92374FD3-1688-C064-4CAF-6B21E561F05C}"/>
                </a:ext>
              </a:extLst>
            </p:cNvPr>
            <p:cNvSpPr txBox="1"/>
            <p:nvPr/>
          </p:nvSpPr>
          <p:spPr>
            <a:xfrm>
              <a:off x="2207377" y="426480"/>
              <a:ext cx="1202795" cy="8018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kern="1200" dirty="0"/>
                <a:t>Months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30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C42C5-3097-7882-4B61-55E295BC4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50" b="29718"/>
          <a:stretch/>
        </p:blipFill>
        <p:spPr bwMode="auto">
          <a:xfrm>
            <a:off x="673509" y="461525"/>
            <a:ext cx="10844981" cy="50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1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2789" y="2025445"/>
            <a:ext cx="10630447" cy="4497656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400" b="1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Roll-ups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 are the opposite of drill-downs</a:t>
            </a: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Roll-ups 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summarizes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the data for particular attributes</a:t>
            </a: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For example, you might view sales according to </a:t>
            </a:r>
            <a:r>
              <a:rPr lang="en-US" sz="2400" i="0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</a:rPr>
              <a:t>cities</a:t>
            </a: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 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California, London, Tokyo. </a:t>
            </a:r>
            <a: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  </a:t>
            </a:r>
            <a:br>
              <a:rPr lang="en-US" sz="24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</a:b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A roll-up would provide a view based on </a:t>
            </a:r>
            <a:r>
              <a:rPr lang="en-US" sz="2400" i="0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</a:rPr>
              <a:t>countries</a:t>
            </a: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, such as the US, UK, Japan</a:t>
            </a:r>
          </a:p>
          <a:p>
            <a:pPr algn="l">
              <a:buFontTx/>
              <a:buChar char="-"/>
            </a:pPr>
            <a:r>
              <a:rPr lang="en-US" sz="24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it aggregates data on an OLAP cube by moving up in the concept hierarchy or by reducing the number of dimensions. </a:t>
            </a:r>
          </a:p>
          <a:p>
            <a:pPr algn="l">
              <a:buFontTx/>
              <a:buChar char="-"/>
            </a:pP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75F84-9DBF-BBC1-63B1-A90C98FA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62004"/>
            <a:ext cx="10515601" cy="669989"/>
          </a:xfrm>
        </p:spPr>
        <p:txBody>
          <a:bodyPr/>
          <a:lstStyle/>
          <a:p>
            <a:r>
              <a:rPr lang="en-US" b="1" dirty="0"/>
              <a:t>ROLL UPS</a:t>
            </a:r>
            <a:endParaRPr lang="en-US" sz="2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3CA1F-800F-5E85-5E7D-57C02030F1FE}"/>
              </a:ext>
            </a:extLst>
          </p:cNvPr>
          <p:cNvGrpSpPr/>
          <p:nvPr/>
        </p:nvGrpSpPr>
        <p:grpSpPr>
          <a:xfrm>
            <a:off x="2655201" y="5489560"/>
            <a:ext cx="2246679" cy="801863"/>
            <a:chOff x="2252" y="426480"/>
            <a:chExt cx="2004658" cy="801863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7B3F072C-EBB0-3573-5505-09E2C9C055FB}"/>
                </a:ext>
              </a:extLst>
            </p:cNvPr>
            <p:cNvSpPr/>
            <p:nvPr/>
          </p:nvSpPr>
          <p:spPr>
            <a:xfrm>
              <a:off x="2252" y="426480"/>
              <a:ext cx="2004658" cy="801863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6304175D-E553-843A-E923-A0C37FB4983C}"/>
                </a:ext>
              </a:extLst>
            </p:cNvPr>
            <p:cNvSpPr txBox="1"/>
            <p:nvPr/>
          </p:nvSpPr>
          <p:spPr>
            <a:xfrm>
              <a:off x="403184" y="426480"/>
              <a:ext cx="1202795" cy="8018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kern="1200" dirty="0"/>
                <a:t>Cities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42060-06EE-CB12-5F73-237CCD640DD1}"/>
              </a:ext>
            </a:extLst>
          </p:cNvPr>
          <p:cNvGrpSpPr/>
          <p:nvPr/>
        </p:nvGrpSpPr>
        <p:grpSpPr>
          <a:xfrm>
            <a:off x="5441536" y="5489561"/>
            <a:ext cx="2574930" cy="801863"/>
            <a:chOff x="1806445" y="426480"/>
            <a:chExt cx="2004658" cy="801863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F504327E-DA2F-C1CA-EFF1-7B77DE7F00FF}"/>
                </a:ext>
              </a:extLst>
            </p:cNvPr>
            <p:cNvSpPr/>
            <p:nvPr/>
          </p:nvSpPr>
          <p:spPr>
            <a:xfrm>
              <a:off x="1806445" y="426480"/>
              <a:ext cx="2004658" cy="801863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Arrow: Chevron 6">
              <a:extLst>
                <a:ext uri="{FF2B5EF4-FFF2-40B4-BE49-F238E27FC236}">
                  <a16:creationId xmlns:a16="http://schemas.microsoft.com/office/drawing/2014/main" id="{8F600DFD-2946-42C1-F276-30BA449B54CB}"/>
                </a:ext>
              </a:extLst>
            </p:cNvPr>
            <p:cNvSpPr txBox="1"/>
            <p:nvPr/>
          </p:nvSpPr>
          <p:spPr>
            <a:xfrm>
              <a:off x="2207377" y="426480"/>
              <a:ext cx="1202795" cy="8018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kern="1200" dirty="0"/>
                <a:t>Countries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6609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C12E14-9A44-3753-6FCD-3B22297A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5"/>
          <a:stretch/>
        </p:blipFill>
        <p:spPr bwMode="auto">
          <a:xfrm>
            <a:off x="542752" y="1093839"/>
            <a:ext cx="11106496" cy="44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4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239A-F59C-AFAD-1BA9-0F93541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b="1" dirty="0"/>
              <a:t>SLICING</a:t>
            </a:r>
            <a:endParaRPr lang="en-US" b="1"/>
          </a:p>
        </p:txBody>
      </p:sp>
      <p:pic>
        <p:nvPicPr>
          <p:cNvPr id="6" name="Picture 5" descr="A cube with different colored squares&#10;&#10;Description automatically generated">
            <a:extLst>
              <a:ext uri="{FF2B5EF4-FFF2-40B4-BE49-F238E27FC236}">
                <a16:creationId xmlns:a16="http://schemas.microsoft.com/office/drawing/2014/main" id="{8086952D-F38D-1F80-1B6A-CC02715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783810"/>
            <a:ext cx="5303640" cy="52903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551812" y="2939845"/>
            <a:ext cx="5332359" cy="318663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highlight>
                  <a:srgbClr val="131516"/>
                </a:highlight>
              </a:rPr>
              <a:t>Slice operation is used to create a </a:t>
            </a:r>
            <a:r>
              <a:rPr lang="en-US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</a:rPr>
              <a:t>two-dimensional</a:t>
            </a:r>
            <a:r>
              <a:rPr lang="en-US" b="0" i="0" dirty="0">
                <a:effectLst/>
                <a:highlight>
                  <a:srgbClr val="131516"/>
                </a:highlight>
              </a:rPr>
              <a:t> view from the OLAP cube</a:t>
            </a: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131516"/>
                </a:highlight>
              </a:rPr>
              <a:t>F</a:t>
            </a:r>
            <a:r>
              <a:rPr lang="en-US" b="0" i="0" dirty="0">
                <a:effectLst/>
                <a:highlight>
                  <a:srgbClr val="131516"/>
                </a:highlight>
              </a:rPr>
              <a:t>or instance, slicing the data by </a:t>
            </a:r>
            <a:r>
              <a:rPr lang="en-US" b="1" i="0" dirty="0">
                <a:solidFill>
                  <a:schemeClr val="tx2"/>
                </a:solidFill>
                <a:effectLst/>
                <a:highlight>
                  <a:srgbClr val="131516"/>
                </a:highlight>
              </a:rPr>
              <a:t>time</a:t>
            </a:r>
            <a:r>
              <a:rPr lang="en-US" b="0" i="0" dirty="0">
                <a:effectLst/>
                <a:highlight>
                  <a:srgbClr val="131516"/>
                </a:highlight>
              </a:rPr>
              <a:t> can highlight all sales data for a year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highlight>
                  <a:srgbClr val="131516"/>
                </a:highlight>
              </a:rPr>
              <a:t>Enables to take one level of information for display, such as "sales in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131516"/>
                </a:highlight>
              </a:rPr>
              <a:t>2020</a:t>
            </a:r>
            <a:r>
              <a:rPr lang="en-US" b="0" i="0" dirty="0">
                <a:effectLst/>
                <a:highlight>
                  <a:srgbClr val="131516"/>
                </a:highlight>
              </a:rPr>
              <a:t>"</a:t>
            </a:r>
          </a:p>
          <a:p>
            <a:pPr marL="285750" indent="-285750">
              <a:buFontTx/>
              <a:buChar char="-"/>
            </a:pPr>
            <a:endParaRPr lang="en-US" b="0" i="0" dirty="0">
              <a:effectLst/>
              <a:highlight>
                <a:srgbClr val="131516"/>
              </a:highlight>
            </a:endParaRPr>
          </a:p>
          <a:p>
            <a:pPr>
              <a:buFontTx/>
              <a:buChar char="-"/>
            </a:pPr>
            <a:endParaRPr lang="en-US" b="0" i="0" dirty="0">
              <a:effectLst/>
              <a:highlight>
                <a:srgbClr val="131516"/>
              </a:highlight>
            </a:endParaRPr>
          </a:p>
          <a:p>
            <a:pPr>
              <a:buFontTx/>
              <a:buChar char="-"/>
            </a:pPr>
            <a:endParaRPr lang="en-US" b="0" i="0" dirty="0">
              <a:effectLst/>
              <a:highlight>
                <a:srgbClr val="131516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239A-F59C-AFAD-1BA9-0F93541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b="1" dirty="0"/>
              <a:t>Dicing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551812" y="2939845"/>
            <a:ext cx="5332359" cy="318663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highlight>
                  <a:srgbClr val="131516"/>
                </a:highlight>
              </a:rPr>
              <a:t>Dicing a smaller “</a:t>
            </a:r>
            <a:r>
              <a:rPr lang="en-US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</a:rPr>
              <a:t>sub-cube</a:t>
            </a:r>
            <a:r>
              <a:rPr lang="en-US" b="0" i="0" dirty="0">
                <a:effectLst/>
                <a:highlight>
                  <a:srgbClr val="131516"/>
                </a:highlight>
              </a:rPr>
              <a:t>” out of a larger OLAP cube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highlight>
                  <a:srgbClr val="131516"/>
                </a:highlight>
              </a:rPr>
              <a:t>Enables to select data from multiple dimensions to analyze, such as “Sales of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131516"/>
                </a:highlight>
              </a:rPr>
              <a:t>Shoes</a:t>
            </a:r>
            <a:r>
              <a:rPr lang="en-US" b="0" i="0" dirty="0">
                <a:effectLst/>
                <a:highlight>
                  <a:srgbClr val="131516"/>
                </a:highlight>
              </a:rPr>
              <a:t> in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131516"/>
                </a:highlight>
              </a:rPr>
              <a:t>Mumbai</a:t>
            </a:r>
            <a:r>
              <a:rPr lang="en-US" b="0" i="0" dirty="0">
                <a:effectLst/>
                <a:highlight>
                  <a:srgbClr val="131516"/>
                </a:highlight>
              </a:rPr>
              <a:t> in 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131516"/>
                </a:highlight>
              </a:rPr>
              <a:t>2020</a:t>
            </a:r>
            <a:r>
              <a:rPr lang="en-US" b="0" i="0" dirty="0">
                <a:effectLst/>
                <a:highlight>
                  <a:srgbClr val="131516"/>
                </a:highlight>
              </a:rPr>
              <a:t>"</a:t>
            </a:r>
          </a:p>
          <a:p>
            <a:pPr>
              <a:buFontTx/>
              <a:buChar char="-"/>
            </a:pPr>
            <a:endParaRPr lang="en-US" b="0" i="0" dirty="0">
              <a:effectLst/>
              <a:highlight>
                <a:srgbClr val="131516"/>
              </a:highlight>
            </a:endParaRPr>
          </a:p>
          <a:p>
            <a:pPr>
              <a:buFontTx/>
              <a:buChar char="-"/>
            </a:pPr>
            <a:endParaRPr lang="en-US" b="0" i="0" dirty="0">
              <a:effectLst/>
              <a:highlight>
                <a:srgbClr val="131516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DEC62-E0CC-BD77-6863-B7E57DAD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3" t="3323" r="6500" b="2086"/>
          <a:stretch/>
        </p:blipFill>
        <p:spPr>
          <a:xfrm>
            <a:off x="307829" y="883506"/>
            <a:ext cx="5332360" cy="52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6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20210" y="893626"/>
            <a:ext cx="10630447" cy="4330507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000" b="1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Pivoting or Rotating</a:t>
            </a: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 gets </a:t>
            </a:r>
            <a:r>
              <a:rPr lang="en-US" sz="20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a </a:t>
            </a:r>
            <a:r>
              <a:rPr lang="en-US" sz="2000" dirty="0">
                <a:solidFill>
                  <a:schemeClr val="accent1"/>
                </a:solidFill>
                <a:highlight>
                  <a:srgbClr val="131516"/>
                </a:highlight>
                <a:latin typeface="Oracle Sans"/>
              </a:rPr>
              <a:t>new view of data </a:t>
            </a:r>
            <a:r>
              <a:rPr lang="en-US" sz="20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by rotating the data </a:t>
            </a:r>
            <a:r>
              <a:rPr lang="en-US" sz="2000" dirty="0">
                <a:solidFill>
                  <a:schemeClr val="accent1"/>
                </a:solidFill>
                <a:highlight>
                  <a:srgbClr val="131516"/>
                </a:highlight>
                <a:latin typeface="Oracle Sans"/>
              </a:rPr>
              <a:t>axes</a:t>
            </a:r>
            <a:r>
              <a:rPr lang="en-US" sz="20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 of the cube</a:t>
            </a:r>
          </a:p>
          <a:p>
            <a:pPr algn="l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For example, instead of comparing sales by </a:t>
            </a:r>
            <a:r>
              <a:rPr lang="en-US" sz="20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TIME</a:t>
            </a: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, it can be rotated to compare sales by </a:t>
            </a:r>
            <a:r>
              <a:rPr lang="en-US" sz="20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D0922-E1E2-B27A-C2EB-D6241FC9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899"/>
            <a:ext cx="12192000" cy="581595"/>
          </a:xfrm>
        </p:spPr>
        <p:txBody>
          <a:bodyPr/>
          <a:lstStyle/>
          <a:p>
            <a:pPr algn="ctr"/>
            <a:r>
              <a:rPr lang="en-US" b="1" dirty="0"/>
              <a:t>PIVOTING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58A25-0106-FC2F-ED97-E3C079C9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5" y="2505575"/>
            <a:ext cx="10889349" cy="39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b="1" dirty="0"/>
              <a:t>INTRODUCTION and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4937293"/>
            <a:ext cx="8565672" cy="177474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5577DEBC-37A6-2FB2-4959-F65D4FC3D2C3}"/>
              </a:ext>
            </a:extLst>
          </p:cNvPr>
          <p:cNvSpPr/>
          <p:nvPr/>
        </p:nvSpPr>
        <p:spPr>
          <a:xfrm>
            <a:off x="1120877" y="2298386"/>
            <a:ext cx="3087329" cy="88490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Database</a:t>
            </a:r>
            <a:endParaRPr lang="en-IN" sz="40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5CF59-0346-E2EF-5658-42038D8A9EDA}"/>
              </a:ext>
            </a:extLst>
          </p:cNvPr>
          <p:cNvSpPr/>
          <p:nvPr/>
        </p:nvSpPr>
        <p:spPr>
          <a:xfrm>
            <a:off x="4563960" y="2524202"/>
            <a:ext cx="4577011" cy="5508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200" spc="0" baseline="0" dirty="0">
                <a:solidFill>
                  <a:schemeClr val="bg1"/>
                </a:solidFill>
                <a:effectLst/>
                <a:latin typeface="Arial Nova" panose="020B0504020202020204" pitchFamily="34" charset="0"/>
                <a:ea typeface="+mn-ea"/>
                <a:cs typeface="Biome" panose="020B0503030204020804" pitchFamily="34" charset="0"/>
              </a:rPr>
              <a:t>Collection of related data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89EC992D-D65B-CE9F-B086-D94F3EC1CB10}"/>
              </a:ext>
            </a:extLst>
          </p:cNvPr>
          <p:cNvSpPr/>
          <p:nvPr/>
        </p:nvSpPr>
        <p:spPr>
          <a:xfrm>
            <a:off x="1120876" y="3657601"/>
            <a:ext cx="3087329" cy="88490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Database System</a:t>
            </a:r>
            <a:endParaRPr lang="en-IN" sz="32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5F17F-1295-3EAE-83E9-D25B423AAE08}"/>
              </a:ext>
            </a:extLst>
          </p:cNvPr>
          <p:cNvSpPr/>
          <p:nvPr/>
        </p:nvSpPr>
        <p:spPr>
          <a:xfrm>
            <a:off x="4563960" y="3637212"/>
            <a:ext cx="4577011" cy="8461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Database and database </a:t>
            </a:r>
          </a:p>
          <a:p>
            <a:pPr algn="ctr"/>
            <a:r>
              <a:rPr lang="en-US" sz="2000" b="1" dirty="0"/>
              <a:t>software together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8D0B2F24-6B83-6EF9-2783-868014E543EB}"/>
              </a:ext>
            </a:extLst>
          </p:cNvPr>
          <p:cNvSpPr/>
          <p:nvPr/>
        </p:nvSpPr>
        <p:spPr>
          <a:xfrm>
            <a:off x="1120875" y="4939765"/>
            <a:ext cx="3087329" cy="88490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Data Warehouse</a:t>
            </a:r>
            <a:endParaRPr lang="en-IN" sz="32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FB160-57C8-488B-664E-1E89EDCBF5E8}"/>
              </a:ext>
            </a:extLst>
          </p:cNvPr>
          <p:cNvSpPr/>
          <p:nvPr/>
        </p:nvSpPr>
        <p:spPr>
          <a:xfrm>
            <a:off x="4563960" y="4981475"/>
            <a:ext cx="4577011" cy="7924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 kern="1200" spc="0" baseline="0" dirty="0">
                <a:solidFill>
                  <a:srgbClr val="FFFFFF"/>
                </a:solidFill>
                <a:effectLst/>
                <a:latin typeface="Arial Nova" panose="020B0504020202020204" pitchFamily="34" charset="0"/>
                <a:ea typeface="+mn-ea"/>
                <a:cs typeface="Biome" panose="020B0503030204020804" pitchFamily="34" charset="0"/>
              </a:rPr>
              <a:t>Collection of information and supporting system</a:t>
            </a:r>
            <a:endParaRPr lang="en-IN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37">
        <p159:morph option="byChar"/>
      </p:transition>
    </mc:Choice>
    <mc:Fallback xmlns="">
      <p:transition spd="slow" advTm="193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2438400"/>
            <a:ext cx="10255045" cy="1199733"/>
          </a:xfrm>
        </p:spPr>
        <p:txBody>
          <a:bodyPr anchor="b"/>
          <a:lstStyle/>
          <a:p>
            <a:r>
              <a:rPr lang="en-US" sz="4000" dirty="0"/>
              <a:t>OLAP Providers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5" y="3814651"/>
            <a:ext cx="6327105" cy="2653771"/>
          </a:xfrm>
        </p:spPr>
        <p:txBody>
          <a:bodyPr/>
          <a:lstStyle/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596075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2789" y="2192593"/>
            <a:ext cx="10630447" cy="4330507"/>
          </a:xfrm>
        </p:spPr>
        <p:txBody>
          <a:bodyPr/>
          <a:lstStyle/>
          <a:p>
            <a:pPr algn="l" fontAlgn="base"/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OLAP Products include</a:t>
            </a:r>
          </a:p>
          <a:p>
            <a:pPr lvl="1" fontAlgn="base">
              <a:buFontTx/>
              <a:buChar char="-"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IBM Cognos</a:t>
            </a:r>
          </a:p>
          <a:p>
            <a:pPr lvl="1" fontAlgn="base">
              <a:buFontTx/>
              <a:buChar char="-"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Microsoft Power BI</a:t>
            </a:r>
          </a:p>
          <a:p>
            <a:pPr lvl="1" fontAlgn="base">
              <a:buFontTx/>
              <a:buChar char="-"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Oracle OLAP</a:t>
            </a:r>
          </a:p>
          <a:p>
            <a:pPr lvl="1" fontAlgn="base">
              <a:buFontTx/>
              <a:buChar char="-"/>
            </a:pPr>
            <a:r>
              <a:rPr lang="en-US" sz="2400" dirty="0">
                <a:solidFill>
                  <a:srgbClr val="DBD7D2"/>
                </a:solidFill>
                <a:highlight>
                  <a:srgbClr val="131516"/>
                </a:highlight>
                <a:latin typeface="Oracle Sans"/>
              </a:rPr>
              <a:t>AWS</a:t>
            </a:r>
          </a:p>
          <a:p>
            <a:pPr algn="l" fontAlgn="base"/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OLAP features are also included in tools such as </a:t>
            </a:r>
          </a:p>
          <a:p>
            <a:pPr lvl="1" fontAlgn="base">
              <a:buFontTx/>
              <a:buChar char="-"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Microsoft Excel </a:t>
            </a:r>
          </a:p>
          <a:p>
            <a:pPr lvl="1" fontAlgn="base">
              <a:buFontTx/>
              <a:buChar char="-"/>
            </a:pPr>
            <a:r>
              <a:rPr lang="en-US" sz="24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Microsoft SQL Server's Analysis Services</a:t>
            </a:r>
            <a:endParaRPr lang="en-US" sz="2400" b="0" i="0" dirty="0">
              <a:solidFill>
                <a:srgbClr val="DBD7D2"/>
              </a:solidFill>
              <a:effectLst/>
              <a:highlight>
                <a:srgbClr val="131516"/>
              </a:highlight>
              <a:latin typeface="-apple-system"/>
            </a:endParaRPr>
          </a:p>
          <a:p>
            <a:pPr algn="l" fontAlgn="base"/>
            <a:endParaRPr lang="en-US" sz="2400" b="0" i="0" dirty="0">
              <a:solidFill>
                <a:srgbClr val="DBD7D2"/>
              </a:solidFill>
              <a:effectLst/>
              <a:highlight>
                <a:srgbClr val="131516"/>
              </a:highlight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6D9146-A8D3-9BDC-44E6-468D8934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010238500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0439" y="2192593"/>
            <a:ext cx="10943303" cy="4330507"/>
          </a:xfrm>
        </p:spPr>
        <p:txBody>
          <a:bodyPr/>
          <a:lstStyle/>
          <a:p>
            <a:pPr algn="l"/>
            <a:r>
              <a:rPr lang="en-US" sz="2400" b="0" i="0" u="sng" dirty="0">
                <a:solidFill>
                  <a:srgbClr val="4DAFFE"/>
                </a:solidFill>
                <a:effectLst/>
                <a:highlight>
                  <a:srgbClr val="131516"/>
                </a:highlight>
                <a:latin typeface="Oracle Sans"/>
                <a:hlinkClick r:id="rId3"/>
              </a:rPr>
              <a:t>AWS databases</a:t>
            </a:r>
            <a:r>
              <a:rPr lang="en-US" sz="2400" b="0" i="0" dirty="0">
                <a:solidFill>
                  <a:srgbClr val="CCC6BF"/>
                </a:solidFill>
                <a:effectLst/>
                <a:highlight>
                  <a:srgbClr val="131516"/>
                </a:highlight>
                <a:latin typeface="Oracle Sans"/>
              </a:rPr>
              <a:t> provide various managed cloud databases to help organizations store and perform online analytical processing (OLAP) operations. </a:t>
            </a:r>
            <a:endParaRPr lang="en-US" sz="2400" dirty="0">
              <a:solidFill>
                <a:srgbClr val="CCC6BF"/>
              </a:solidFill>
              <a:highlight>
                <a:srgbClr val="131516"/>
              </a:highlight>
              <a:latin typeface="Oracle Sans"/>
            </a:endParaRPr>
          </a:p>
          <a:p>
            <a:pPr marL="0" indent="0" algn="l">
              <a:spcBef>
                <a:spcPts val="0"/>
              </a:spcBef>
              <a:buNone/>
            </a:pPr>
            <a:endParaRPr lang="en-US" sz="2400" b="0" i="0" dirty="0">
              <a:solidFill>
                <a:srgbClr val="CCC6BF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 lvl="1"/>
            <a:r>
              <a:rPr lang="en-US" sz="2400" b="1" i="0" u="sng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Redshift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 </a:t>
            </a:r>
            <a:r>
              <a:rPr lang="en-US" sz="2400" b="0" i="0" dirty="0">
                <a:solidFill>
                  <a:srgbClr val="CCC6BF"/>
                </a:solidFill>
                <a:effectLst/>
                <a:highlight>
                  <a:srgbClr val="131516"/>
                </a:highlight>
                <a:latin typeface="Oracle Sans"/>
              </a:rPr>
              <a:t>is a cloud data warehouse designed specifically for online analytical processing.</a:t>
            </a:r>
          </a:p>
          <a:p>
            <a:pPr lvl="1"/>
            <a:r>
              <a:rPr lang="en-US" sz="2400" b="0" i="0" u="sng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Relational Database Service (Amazon RDS)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 </a:t>
            </a:r>
            <a:r>
              <a:rPr lang="en-US" sz="2400" b="0" i="0" dirty="0">
                <a:solidFill>
                  <a:srgbClr val="CCC6BF"/>
                </a:solidFill>
                <a:effectLst/>
                <a:highlight>
                  <a:srgbClr val="131516"/>
                </a:highlight>
                <a:latin typeface="Oracle Sans"/>
              </a:rPr>
              <a:t>is a relational database with OLAP functionality. </a:t>
            </a:r>
          </a:p>
          <a:p>
            <a:pPr lvl="1"/>
            <a:r>
              <a:rPr lang="en-US" sz="2400" b="0" i="0" u="sng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Aurora</a:t>
            </a:r>
            <a:r>
              <a:rPr lang="en-US" sz="24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 </a:t>
            </a:r>
            <a:r>
              <a:rPr lang="en-US" sz="2400" b="0" i="0" dirty="0">
                <a:solidFill>
                  <a:srgbClr val="CCC6BF"/>
                </a:solidFill>
                <a:effectLst/>
                <a:highlight>
                  <a:srgbClr val="131516"/>
                </a:highlight>
                <a:latin typeface="Oracle Sans"/>
              </a:rPr>
              <a:t>is a MySQL- and PostgreSQL-compatible cloud relational database. It is optimized for running complex OLAP workloads.</a:t>
            </a:r>
            <a:br>
              <a:rPr lang="en-US" sz="2400" dirty="0">
                <a:effectLst/>
                <a:latin typeface="Oracle Sans"/>
              </a:rPr>
            </a:br>
            <a:endParaRPr lang="en-US" sz="2400" b="0" i="0" dirty="0">
              <a:solidFill>
                <a:srgbClr val="EDEBE8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6D9146-A8D3-9BDC-44E6-468D8934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C625311-D7EC-4E9D-70A2-746E9094F475}"/>
              </a:ext>
            </a:extLst>
          </p:cNvPr>
          <p:cNvSpPr txBox="1">
            <a:spLocks/>
          </p:cNvSpPr>
          <p:nvPr/>
        </p:nvSpPr>
        <p:spPr>
          <a:xfrm>
            <a:off x="774289" y="468018"/>
            <a:ext cx="10515601" cy="1327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dirty="0"/>
              <a:t>How does </a:t>
            </a:r>
            <a:r>
              <a:rPr lang="en-US" dirty="0">
                <a:solidFill>
                  <a:schemeClr val="tx2"/>
                </a:solidFill>
              </a:rPr>
              <a:t>AWS</a:t>
            </a:r>
            <a:r>
              <a:rPr lang="en-US" dirty="0"/>
              <a:t> help with OLAP?</a:t>
            </a:r>
          </a:p>
        </p:txBody>
      </p:sp>
    </p:spTree>
    <p:extLst>
      <p:ext uri="{BB962C8B-B14F-4D97-AF65-F5344CB8AC3E}">
        <p14:creationId xmlns:p14="http://schemas.microsoft.com/office/powerpoint/2010/main" val="337829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C1F1CC-1AF3-AF4A-8408-B5BE27D3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9" y="376903"/>
            <a:ext cx="11592877" cy="62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4460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5" y="3208964"/>
            <a:ext cx="10630447" cy="3209629"/>
          </a:xfrm>
        </p:spPr>
        <p:txBody>
          <a:bodyPr/>
          <a:lstStyle/>
          <a:p>
            <a:pPr algn="l" fontAlgn="base"/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The </a:t>
            </a:r>
            <a:r>
              <a:rPr lang="en-US" sz="22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criticism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 often heard is not about OLAP itself but about </a:t>
            </a:r>
            <a:r>
              <a:rPr lang="en-US" sz="2200" b="0" i="0" dirty="0">
                <a:solidFill>
                  <a:schemeClr val="tx2"/>
                </a:solidFill>
                <a:effectLst/>
                <a:highlight>
                  <a:srgbClr val="131516"/>
                </a:highlight>
                <a:latin typeface="Oracle Sans"/>
              </a:rPr>
              <a:t>older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 OLAP technologies, such as IBM Cognos and SSAS. The older systems have issues like </a:t>
            </a:r>
            <a:r>
              <a:rPr lang="en-US" sz="22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rigid manual modeling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 that needs a lot of upkeep, </a:t>
            </a:r>
            <a:r>
              <a:rPr lang="en-US" sz="22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limited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 data cube sizes, and </a:t>
            </a:r>
            <a:r>
              <a:rPr lang="en-US" sz="2200" dirty="0">
                <a:solidFill>
                  <a:schemeClr val="accent1"/>
                </a:solidFill>
                <a:highlight>
                  <a:srgbClr val="131516"/>
                </a:highlight>
                <a:latin typeface="Oracle Sans"/>
              </a:rPr>
              <a:t>inadequate</a:t>
            </a:r>
            <a:r>
              <a:rPr lang="en-US" sz="2200" dirty="0">
                <a:solidFill>
                  <a:srgbClr val="DBD7D2"/>
                </a:solidFill>
                <a:highlight>
                  <a:srgbClr val="131516"/>
                </a:highlight>
                <a:latin typeface="Oracle Sans"/>
              </a:rPr>
              <a:t> 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scale-up architecture</a:t>
            </a:r>
            <a:b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</a:br>
            <a:endParaRPr lang="en-US" sz="2200" b="0" i="0" dirty="0">
              <a:solidFill>
                <a:srgbClr val="DBD7D2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 algn="l" fontAlgn="base"/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 Open-source OLAP tools like </a:t>
            </a:r>
            <a:r>
              <a:rPr lang="en-US" sz="2200" b="1" i="0" u="none" strike="noStrike" dirty="0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</a:t>
            </a:r>
            <a:r>
              <a:rPr lang="en-US" sz="2200" b="1" i="0" u="none" strike="noStrike" dirty="0" err="1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Kylin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, and its 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highlight>
                  <a:srgbClr val="131516"/>
                </a:highlight>
                <a:latin typeface="Orac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commercial OLAP software counterpart </a:t>
            </a:r>
            <a:r>
              <a:rPr lang="en-US" sz="2200" b="1" i="0" u="none" strike="noStrike" dirty="0" err="1">
                <a:solidFill>
                  <a:schemeClr val="accent3"/>
                </a:solidFill>
                <a:effectLst/>
                <a:highlight>
                  <a:srgbClr val="131516"/>
                </a:highlight>
                <a:latin typeface="Orac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Kyligence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, combine proven classic </a:t>
            </a:r>
            <a:r>
              <a:rPr lang="en-US" sz="22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precomputation theory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 with new big data and </a:t>
            </a:r>
            <a:r>
              <a:rPr lang="en-US" sz="22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AI</a:t>
            </a:r>
            <a:r>
              <a:rPr lang="en-US" sz="2200" b="0" i="0" dirty="0">
                <a:solidFill>
                  <a:srgbClr val="DBD7D2"/>
                </a:solidFill>
                <a:effectLst/>
                <a:highlight>
                  <a:srgbClr val="131516"/>
                </a:highlight>
                <a:latin typeface="Oracle Sans"/>
              </a:rPr>
              <a:t> technologies to create </a:t>
            </a:r>
            <a:r>
              <a:rPr lang="en-US" sz="2200" b="0" i="0" u="none" strike="noStrike" dirty="0">
                <a:solidFill>
                  <a:srgbClr val="2393FF"/>
                </a:solidFill>
                <a:effectLst/>
                <a:highlight>
                  <a:srgbClr val="131516"/>
                </a:highlight>
                <a:latin typeface="Oracle Sans"/>
                <a:hlinkClick r:id="rId5"/>
              </a:rPr>
              <a:t>Augmented OLAP</a:t>
            </a:r>
            <a:endParaRPr lang="en-US" sz="2200" b="0" i="0" dirty="0">
              <a:solidFill>
                <a:srgbClr val="DBD7D2"/>
              </a:solidFill>
              <a:effectLst/>
              <a:highlight>
                <a:srgbClr val="131516"/>
              </a:highlight>
              <a:latin typeface="Orac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6D9146-A8D3-9BDC-44E6-468D8934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APACHe</a:t>
            </a:r>
            <a:r>
              <a:rPr lang="en-IN" dirty="0"/>
              <a:t> </a:t>
            </a:r>
            <a:r>
              <a:rPr lang="en-IN" dirty="0" err="1"/>
              <a:t>kylin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197E7-BCC5-A8A3-1EE1-3E8C1CE96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87" y="334900"/>
            <a:ext cx="11517425" cy="24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8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6D9146-A8D3-9BDC-44E6-468D8934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52" y="85154"/>
            <a:ext cx="10275631" cy="927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0" baseline="0" dirty="0" err="1">
                <a:latin typeface="+mj-lt"/>
                <a:ea typeface="+mj-ea"/>
                <a:cs typeface="Biome" panose="020B0503030204020804" pitchFamily="34" charset="0"/>
              </a:rPr>
              <a:t>APACHe</a:t>
            </a:r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 </a:t>
            </a:r>
            <a:r>
              <a:rPr lang="en-US" kern="1200" cap="all" spc="0" baseline="0" dirty="0" err="1">
                <a:latin typeface="+mj-lt"/>
                <a:ea typeface="+mj-ea"/>
                <a:cs typeface="Biome" panose="020B0503030204020804" pitchFamily="34" charset="0"/>
              </a:rPr>
              <a:t>kylin</a:t>
            </a:r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 </a:t>
            </a:r>
          </a:p>
        </p:txBody>
      </p:sp>
      <p:pic>
        <p:nvPicPr>
          <p:cNvPr id="2050" name="Picture 2" descr="Apache Kylin OLAP Architecture">
            <a:extLst>
              <a:ext uri="{FF2B5EF4-FFF2-40B4-BE49-F238E27FC236}">
                <a16:creationId xmlns:a16="http://schemas.microsoft.com/office/drawing/2014/main" id="{58C03939-92CD-B1BD-1655-2DEC2DD8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6348" y="1166582"/>
            <a:ext cx="9199304" cy="50596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B0079-CF82-AA2A-C35B-1DD054AEE535}"/>
              </a:ext>
            </a:extLst>
          </p:cNvPr>
          <p:cNvSpPr txBox="1"/>
          <p:nvPr/>
        </p:nvSpPr>
        <p:spPr>
          <a:xfrm>
            <a:off x="4553493" y="6378477"/>
            <a:ext cx="329456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b="0" i="0" dirty="0">
                <a:solidFill>
                  <a:schemeClr val="bg1"/>
                </a:solidFill>
                <a:effectLst/>
                <a:highlight>
                  <a:srgbClr val="131516"/>
                </a:highlight>
              </a:rPr>
              <a:t>Apache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131516"/>
                </a:highlight>
              </a:rPr>
              <a:t>Kylin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131516"/>
                </a:highlight>
              </a:rPr>
              <a:t> OLAP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3484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2438400"/>
            <a:ext cx="10255045" cy="1199733"/>
          </a:xfrm>
        </p:spPr>
        <p:txBody>
          <a:bodyPr anchor="b"/>
          <a:lstStyle/>
          <a:p>
            <a:r>
              <a:rPr lang="en-US" sz="4000" dirty="0"/>
              <a:t>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5" y="3814651"/>
            <a:ext cx="6327105" cy="2653771"/>
          </a:xfrm>
        </p:spPr>
        <p:txBody>
          <a:bodyPr/>
          <a:lstStyle/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276416"/>
      </p:ext>
    </p:extLst>
  </p:cSld>
  <p:clrMapOvr>
    <a:masterClrMapping/>
  </p:clrMapOvr>
  <p:transition spd="slow">
    <p:randomBar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sz="3600" b="1" dirty="0"/>
              <a:t>HOW OLAP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56619" y="2474811"/>
            <a:ext cx="9448800" cy="3751387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Because OLAP lets business leaders quickly perform an ad-hoc </a:t>
            </a:r>
            <a:r>
              <a:rPr lang="en-US" sz="2000" b="0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data analysis </a:t>
            </a: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in a variety of ways, it can be a potent tool for making </a:t>
            </a:r>
            <a:r>
              <a:rPr lang="en-US" sz="20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better-informed decisions</a:t>
            </a: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. </a:t>
            </a:r>
          </a:p>
          <a:p>
            <a:pPr marL="285750" indent="-285750" algn="l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It is ideal for data mining and trend analysis, and for performing complex analytical calculations, including data modeling. </a:t>
            </a:r>
          </a:p>
          <a:p>
            <a:pPr marL="285750" indent="-285750" algn="l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The software is also well suited for more routine business functions, such as</a:t>
            </a:r>
          </a:p>
          <a:p>
            <a:pPr marL="569214" lvl="1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financial reporting, 		budgeting, 		sales forecasting</a:t>
            </a:r>
          </a:p>
          <a:p>
            <a:pPr marL="342900" indent="-342900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Consequently, OLAP serves as the foundation for many different business applications,</a:t>
            </a:r>
          </a:p>
          <a:p>
            <a:pPr marL="626364" lvl="1" indent="-342900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BI, 	business performance </a:t>
            </a:r>
            <a:r>
              <a:rPr lang="en-US" sz="2000" b="0" i="0" dirty="0" err="1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mgmt</a:t>
            </a: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(BPM), 	simulation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z="1400" smtClean="0"/>
              <a:pPr/>
              <a:t>47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sz="3600" b="1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56619" y="2113935"/>
            <a:ext cx="9448800" cy="1465007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OLAP provides fast and intuitive data analysis and reporting. </a:t>
            </a:r>
          </a:p>
          <a:p>
            <a:pPr marL="342900" indent="-342900" algn="l">
              <a:buFontTx/>
              <a:buChar char="-"/>
            </a:pP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Easy to use, it allows business managers and analysts to perform </a:t>
            </a:r>
            <a:r>
              <a:rPr lang="en-US" sz="20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operations without requiring </a:t>
            </a:r>
            <a:r>
              <a:rPr lang="en-US" sz="20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specialized skills.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z="1400" smtClean="0"/>
              <a:pPr/>
              <a:t>48</a:t>
            </a:fld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2D006A-90E6-0AFD-8AD5-2E1B10FF8201}"/>
              </a:ext>
            </a:extLst>
          </p:cNvPr>
          <p:cNvSpPr txBox="1">
            <a:spLocks/>
          </p:cNvSpPr>
          <p:nvPr/>
        </p:nvSpPr>
        <p:spPr>
          <a:xfrm>
            <a:off x="2399620" y="3008999"/>
            <a:ext cx="8843050" cy="161690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3600" b="1"/>
              <a:t>disADVANTAGES</a:t>
            </a:r>
            <a:endParaRPr lang="en-US" sz="36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616244-2BAF-1DFB-F6EB-E74FDE015159}"/>
              </a:ext>
            </a:extLst>
          </p:cNvPr>
          <p:cNvSpPr txBox="1">
            <a:spLocks/>
          </p:cNvSpPr>
          <p:nvPr/>
        </p:nvSpPr>
        <p:spPr>
          <a:xfrm>
            <a:off x="2109019" y="4886631"/>
            <a:ext cx="9448800" cy="169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0" i="0" kern="1200" spc="0" baseline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  <a:ea typeface="+mn-ea"/>
                <a:cs typeface="Biome" panose="020B0503030204020804" pitchFamily="34" charset="0"/>
              </a:rPr>
              <a:t>OLAP depends on IT teams for its functionality, and this may be its biggest drawback.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Data should be in warehouse, and modifications on cube structure requires support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Dimensions of the Cube</a:t>
            </a:r>
          </a:p>
        </p:txBody>
      </p:sp>
    </p:spTree>
    <p:extLst>
      <p:ext uri="{BB962C8B-B14F-4D97-AF65-F5344CB8AC3E}">
        <p14:creationId xmlns:p14="http://schemas.microsoft.com/office/powerpoint/2010/main" val="35433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6226198"/>
            <a:ext cx="8565672" cy="485844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77DEBC-37A6-2FB2-4959-F65D4FC3D2C3}"/>
              </a:ext>
            </a:extLst>
          </p:cNvPr>
          <p:cNvSpPr/>
          <p:nvPr/>
        </p:nvSpPr>
        <p:spPr>
          <a:xfrm>
            <a:off x="1559142" y="743661"/>
            <a:ext cx="3087329" cy="10912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Traditional Database</a:t>
            </a:r>
            <a:endParaRPr lang="en-IN" sz="32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5F17F-1295-3EAE-83E9-D25B423AAE08}"/>
              </a:ext>
            </a:extLst>
          </p:cNvPr>
          <p:cNvSpPr/>
          <p:nvPr/>
        </p:nvSpPr>
        <p:spPr>
          <a:xfrm>
            <a:off x="942838" y="3954923"/>
            <a:ext cx="4577011" cy="8461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/>
                </a:solidFill>
              </a:rPr>
              <a:t>Transactional</a:t>
            </a:r>
            <a:r>
              <a:rPr lang="en-US" sz="2200" b="1" dirty="0"/>
              <a:t>, supports OLTP (Online Transaction Processing)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0B2F24-6B83-6EF9-2783-868014E543EB}"/>
              </a:ext>
            </a:extLst>
          </p:cNvPr>
          <p:cNvSpPr/>
          <p:nvPr/>
        </p:nvSpPr>
        <p:spPr>
          <a:xfrm>
            <a:off x="7325032" y="709319"/>
            <a:ext cx="3087329" cy="11312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Data Warehouse</a:t>
            </a:r>
            <a:endParaRPr lang="en-IN" sz="32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FB160-57C8-488B-664E-1E89EDCBF5E8}"/>
              </a:ext>
            </a:extLst>
          </p:cNvPr>
          <p:cNvSpPr/>
          <p:nvPr/>
        </p:nvSpPr>
        <p:spPr>
          <a:xfrm>
            <a:off x="6702587" y="3924980"/>
            <a:ext cx="4577011" cy="7924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b="1" dirty="0">
                <a:effectLst/>
              </a:rPr>
              <a:t>Optimized for </a:t>
            </a:r>
            <a:r>
              <a:rPr lang="en-IN" sz="2200" b="1" dirty="0">
                <a:solidFill>
                  <a:schemeClr val="accent1"/>
                </a:solidFill>
                <a:effectLst/>
              </a:rPr>
              <a:t>Data Retrieval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287D6-09EE-E93D-BFC1-B3B2D81A4945}"/>
              </a:ext>
            </a:extLst>
          </p:cNvPr>
          <p:cNvSpPr/>
          <p:nvPr/>
        </p:nvSpPr>
        <p:spPr>
          <a:xfrm>
            <a:off x="942838" y="2503172"/>
            <a:ext cx="4577011" cy="8461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(Relational, Object Oriented,...)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E5F17F-1295-3EAE-83E9-D25B423AAE08}"/>
              </a:ext>
            </a:extLst>
          </p:cNvPr>
          <p:cNvSpPr/>
          <p:nvPr/>
        </p:nvSpPr>
        <p:spPr>
          <a:xfrm>
            <a:off x="6744951" y="5347672"/>
            <a:ext cx="4577011" cy="10805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Supports high performance demands on an organization’s data and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A47C6-B344-D1E9-4CF3-4BCCDEFAF0E9}"/>
              </a:ext>
            </a:extLst>
          </p:cNvPr>
          <p:cNvSpPr/>
          <p:nvPr/>
        </p:nvSpPr>
        <p:spPr>
          <a:xfrm>
            <a:off x="918986" y="5411880"/>
            <a:ext cx="4577011" cy="8461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CRUD (and information query) </a:t>
            </a:r>
          </a:p>
          <a:p>
            <a:pPr algn="ctr"/>
            <a:r>
              <a:rPr lang="en-US" sz="2200" b="1" dirty="0"/>
              <a:t>of few tuples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7C91C-47B5-F42A-F28B-B426C64CE8D2}"/>
              </a:ext>
            </a:extLst>
          </p:cNvPr>
          <p:cNvSpPr/>
          <p:nvPr/>
        </p:nvSpPr>
        <p:spPr>
          <a:xfrm>
            <a:off x="6702587" y="2503172"/>
            <a:ext cx="4516137" cy="855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Deals with large amount of data</a:t>
            </a:r>
          </a:p>
        </p:txBody>
      </p:sp>
    </p:spTree>
    <p:extLst>
      <p:ext uri="{BB962C8B-B14F-4D97-AF65-F5344CB8AC3E}">
        <p14:creationId xmlns:p14="http://schemas.microsoft.com/office/powerpoint/2010/main" val="175187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6181172"/>
            <a:ext cx="8565672" cy="485844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0B2F24-6B83-6EF9-2783-868014E543EB}"/>
              </a:ext>
            </a:extLst>
          </p:cNvPr>
          <p:cNvSpPr/>
          <p:nvPr/>
        </p:nvSpPr>
        <p:spPr>
          <a:xfrm>
            <a:off x="4552335" y="731645"/>
            <a:ext cx="3087329" cy="11312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Data Warehouse</a:t>
            </a:r>
            <a:endParaRPr lang="en-IN" sz="3200" b="1" dirty="0">
              <a:ln w="38100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FB160-57C8-488B-664E-1E89EDCBF5E8}"/>
              </a:ext>
            </a:extLst>
          </p:cNvPr>
          <p:cNvSpPr/>
          <p:nvPr/>
        </p:nvSpPr>
        <p:spPr>
          <a:xfrm>
            <a:off x="3807492" y="4735401"/>
            <a:ext cx="4577011" cy="6805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b="1" dirty="0">
                <a:effectLst/>
              </a:rPr>
              <a:t>Applications: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287D6-09EE-E93D-BFC1-B3B2D81A4945}"/>
              </a:ext>
            </a:extLst>
          </p:cNvPr>
          <p:cNvSpPr/>
          <p:nvPr/>
        </p:nvSpPr>
        <p:spPr>
          <a:xfrm>
            <a:off x="3807494" y="2410841"/>
            <a:ext cx="4577011" cy="6805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Provides access to data for: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DE67E7-BA3B-CC92-8532-2EB0B863A1A3}"/>
              </a:ext>
            </a:extLst>
          </p:cNvPr>
          <p:cNvSpPr/>
          <p:nvPr/>
        </p:nvSpPr>
        <p:spPr>
          <a:xfrm>
            <a:off x="7814546" y="3428911"/>
            <a:ext cx="2652850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Knowledge Discovery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174B-25BB-E9FA-1406-E84526ACAFC1}"/>
              </a:ext>
            </a:extLst>
          </p:cNvPr>
          <p:cNvSpPr/>
          <p:nvPr/>
        </p:nvSpPr>
        <p:spPr>
          <a:xfrm>
            <a:off x="1757990" y="3428911"/>
            <a:ext cx="2652850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Complex Analysis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586F4C-031C-48F3-975A-87528B07955C}"/>
              </a:ext>
            </a:extLst>
          </p:cNvPr>
          <p:cNvSpPr/>
          <p:nvPr/>
        </p:nvSpPr>
        <p:spPr>
          <a:xfrm>
            <a:off x="4769573" y="3414287"/>
            <a:ext cx="2652850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Decision Making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035633-7F97-71D4-6339-E760EFB1101A}"/>
              </a:ext>
            </a:extLst>
          </p:cNvPr>
          <p:cNvSpPr/>
          <p:nvPr/>
        </p:nvSpPr>
        <p:spPr>
          <a:xfrm>
            <a:off x="4673709" y="5730149"/>
            <a:ext cx="2844579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Decision Support System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975C34-CCE3-00BE-2306-DBE291E107A9}"/>
              </a:ext>
            </a:extLst>
          </p:cNvPr>
          <p:cNvSpPr/>
          <p:nvPr/>
        </p:nvSpPr>
        <p:spPr>
          <a:xfrm>
            <a:off x="1684162" y="5729724"/>
            <a:ext cx="2652850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highlight>
                  <a:srgbClr val="FFFF00"/>
                </a:highlight>
              </a:rPr>
              <a:t>OLAP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FC1ED7-D18F-6C3D-96C6-CE992659DD6C}"/>
              </a:ext>
            </a:extLst>
          </p:cNvPr>
          <p:cNvSpPr/>
          <p:nvPr/>
        </p:nvSpPr>
        <p:spPr>
          <a:xfrm>
            <a:off x="7859721" y="5754299"/>
            <a:ext cx="2652850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351874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6159751"/>
            <a:ext cx="8565672" cy="485844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035633-7F97-71D4-6339-E760EFB1101A}"/>
              </a:ext>
            </a:extLst>
          </p:cNvPr>
          <p:cNvSpPr/>
          <p:nvPr/>
        </p:nvSpPr>
        <p:spPr>
          <a:xfrm>
            <a:off x="4337012" y="926556"/>
            <a:ext cx="3282988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Decision Support System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975C34-CCE3-00BE-2306-DBE291E107A9}"/>
              </a:ext>
            </a:extLst>
          </p:cNvPr>
          <p:cNvSpPr/>
          <p:nvPr/>
        </p:nvSpPr>
        <p:spPr>
          <a:xfrm>
            <a:off x="579311" y="926557"/>
            <a:ext cx="3181277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highlight>
                  <a:srgbClr val="FFFF00"/>
                </a:highlight>
              </a:rPr>
              <a:t>OLAP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FC1ED7-D18F-6C3D-96C6-CE992659DD6C}"/>
              </a:ext>
            </a:extLst>
          </p:cNvPr>
          <p:cNvSpPr/>
          <p:nvPr/>
        </p:nvSpPr>
        <p:spPr>
          <a:xfrm>
            <a:off x="8196424" y="926558"/>
            <a:ext cx="3133478" cy="792411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Mining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75EF8-2955-7E62-D7E4-24B3640EF0DD}"/>
              </a:ext>
            </a:extLst>
          </p:cNvPr>
          <p:cNvSpPr txBox="1"/>
          <p:nvPr/>
        </p:nvSpPr>
        <p:spPr>
          <a:xfrm>
            <a:off x="580103" y="2428568"/>
            <a:ext cx="3333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</a:rPr>
              <a:t>Analysis of complex data </a:t>
            </a:r>
            <a:r>
              <a:rPr lang="en-US" sz="2000" b="1" dirty="0">
                <a:solidFill>
                  <a:schemeClr val="bg1"/>
                </a:solidFill>
              </a:rPr>
              <a:t>from the data warehouse</a:t>
            </a:r>
          </a:p>
          <a:p>
            <a:pPr marL="342900" indent="-342900">
              <a:buFontTx/>
              <a:buChar char="-"/>
            </a:pPr>
            <a:endParaRPr lang="en-US" sz="2000" b="1" dirty="0">
              <a:solidFill>
                <a:schemeClr val="bg1"/>
              </a:solidFill>
            </a:endParaRPr>
          </a:p>
          <a:p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D86A-837F-B907-7B7C-77BE6405AB17}"/>
              </a:ext>
            </a:extLst>
          </p:cNvPr>
          <p:cNvSpPr txBox="1"/>
          <p:nvPr/>
        </p:nvSpPr>
        <p:spPr>
          <a:xfrm>
            <a:off x="4147439" y="2221796"/>
            <a:ext cx="37085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</a:rPr>
              <a:t>Supports organization’s decision makers with higher-level data for complex and </a:t>
            </a:r>
            <a:r>
              <a:rPr lang="en-US" sz="2000" b="1" dirty="0">
                <a:solidFill>
                  <a:schemeClr val="accent1"/>
                </a:solidFill>
              </a:rPr>
              <a:t>important decisions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FCF98-0E5D-EE88-F276-35BF143C08B6}"/>
              </a:ext>
            </a:extLst>
          </p:cNvPr>
          <p:cNvSpPr txBox="1"/>
          <p:nvPr/>
        </p:nvSpPr>
        <p:spPr>
          <a:xfrm>
            <a:off x="8196424" y="2550480"/>
            <a:ext cx="3517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</a:rPr>
              <a:t>Knowledge discovery: the process of searching data for unanticipated </a:t>
            </a:r>
            <a:r>
              <a:rPr lang="en-US" sz="2000" b="1" dirty="0">
                <a:solidFill>
                  <a:schemeClr val="accent1"/>
                </a:solidFill>
              </a:rPr>
              <a:t>new knowledge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072BC5-8CD2-6683-8764-72C1EEF4B271}"/>
              </a:ext>
            </a:extLst>
          </p:cNvPr>
          <p:cNvCxnSpPr>
            <a:cxnSpLocks/>
          </p:cNvCxnSpPr>
          <p:nvPr/>
        </p:nvCxnSpPr>
        <p:spPr>
          <a:xfrm>
            <a:off x="3995578" y="2221796"/>
            <a:ext cx="0" cy="368464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2CA0E6-E291-2533-0504-FAD7BB808825}"/>
              </a:ext>
            </a:extLst>
          </p:cNvPr>
          <p:cNvCxnSpPr>
            <a:cxnSpLocks/>
          </p:cNvCxnSpPr>
          <p:nvPr/>
        </p:nvCxnSpPr>
        <p:spPr>
          <a:xfrm>
            <a:off x="7855974" y="2221796"/>
            <a:ext cx="0" cy="368464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5B5B43BD-B058-6742-F143-3A690EE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9" name="Picture 8" descr="A diagram of a data warehouse&#10;&#10;Description automatically generated">
            <a:extLst>
              <a:ext uri="{FF2B5EF4-FFF2-40B4-BE49-F238E27FC236}">
                <a16:creationId xmlns:a16="http://schemas.microsoft.com/office/drawing/2014/main" id="{6670C7D5-5F25-0DE2-6F52-8EAB6164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1" y="991497"/>
            <a:ext cx="11253318" cy="447319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A56772-045F-F7CC-688E-F054B02D2922}"/>
              </a:ext>
            </a:extLst>
          </p:cNvPr>
          <p:cNvSpPr/>
          <p:nvPr/>
        </p:nvSpPr>
        <p:spPr>
          <a:xfrm>
            <a:off x="3924275" y="5797676"/>
            <a:ext cx="4343450" cy="54856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b="1" dirty="0">
                <a:effectLst/>
              </a:rPr>
              <a:t>Data Warehousing Process</a:t>
            </a:r>
          </a:p>
        </p:txBody>
      </p:sp>
    </p:spTree>
    <p:extLst>
      <p:ext uri="{BB962C8B-B14F-4D97-AF65-F5344CB8AC3E}">
        <p14:creationId xmlns:p14="http://schemas.microsoft.com/office/powerpoint/2010/main" val="146715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0776" y="2175851"/>
            <a:ext cx="10388670" cy="4165955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I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mportant way of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organizing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and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presenting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data</a:t>
            </a:r>
          </a:p>
          <a:p>
            <a:pPr>
              <a:buFontTx/>
              <a:buChar char="-"/>
            </a:pP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OLAP is a software technology you can use to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131516"/>
                </a:highlight>
                <a:latin typeface="Oracle Sans"/>
              </a:rPr>
              <a:t>analyze</a:t>
            </a: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 business data from different points of view</a:t>
            </a:r>
          </a:p>
          <a:p>
            <a:pPr>
              <a:buFontTx/>
              <a:buChar char="-"/>
            </a:pPr>
            <a:r>
              <a:rPr lang="en-US" sz="2800" b="0" i="0" dirty="0">
                <a:solidFill>
                  <a:srgbClr val="EDEBE8"/>
                </a:solidFill>
                <a:effectLst/>
                <a:highlight>
                  <a:srgbClr val="131516"/>
                </a:highlight>
                <a:latin typeface="Oracle Sans"/>
              </a:rPr>
              <a:t>Organizations collect and store data from multiple data sources. OLAP combines and groups this data into categories to provide “actionable insights”</a:t>
            </a:r>
            <a:r>
              <a:rPr lang="en-US" sz="2800" dirty="0">
                <a:solidFill>
                  <a:srgbClr val="EDEBE8"/>
                </a:solidFill>
                <a:highlight>
                  <a:srgbClr val="131516"/>
                </a:highlight>
                <a:latin typeface="Oracle Sans"/>
              </a:rPr>
              <a:t> and </a:t>
            </a:r>
            <a:r>
              <a:rPr lang="en-US" sz="2800" dirty="0">
                <a:solidFill>
                  <a:schemeClr val="tx2"/>
                </a:solidFill>
                <a:highlight>
                  <a:srgbClr val="131516"/>
                </a:highlight>
                <a:latin typeface="Oracle Sans"/>
              </a:rPr>
              <a:t>business intelligence (BI)</a:t>
            </a:r>
            <a:endParaRPr lang="en-US" sz="2800" b="0" i="0" dirty="0">
              <a:solidFill>
                <a:schemeClr val="tx2"/>
              </a:solidFill>
              <a:effectLst/>
              <a:highlight>
                <a:srgbClr val="131516"/>
              </a:highlight>
              <a:latin typeface="Oracle Sans"/>
            </a:endParaRPr>
          </a:p>
          <a:p>
            <a:pPr>
              <a:buFontTx/>
              <a:buChar char="-"/>
            </a:pPr>
            <a:endParaRPr lang="en-US" sz="2800" b="1" i="0" dirty="0">
              <a:solidFill>
                <a:srgbClr val="FFFFFF"/>
              </a:solidFill>
              <a:effectLst/>
              <a:latin typeface="Red Hat Tex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90B80-191A-59C0-A90F-2C22A06F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75" y="609600"/>
            <a:ext cx="10515601" cy="1330277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sz="3600" b="1" dirty="0"/>
              <a:t>OLAP</a:t>
            </a:r>
            <a:br>
              <a:rPr lang="en-US" b="1" dirty="0"/>
            </a:br>
            <a:br>
              <a:rPr lang="en-US" b="1" dirty="0"/>
            </a:br>
            <a:r>
              <a:rPr lang="en-US" sz="2400" b="1" dirty="0"/>
              <a:t>(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en-US" sz="2400" b="1" dirty="0"/>
              <a:t>)</a:t>
            </a:r>
            <a:br>
              <a:rPr lang="en-US" b="1" dirty="0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284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2E6C21-1752-4E06-9FE3-208D45ADB668}">
  <ds:schemaRefs>
    <ds:schemaRef ds:uri="http://schemas.openxmlformats.org/package/2006/metadata/core-properties"/>
    <ds:schemaRef ds:uri="http://schemas.microsoft.com/sharepoint/v3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</TotalTime>
  <Words>1592</Words>
  <Application>Microsoft Office PowerPoint</Application>
  <PresentationFormat>Widescreen</PresentationFormat>
  <Paragraphs>290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YouYuan</vt:lpstr>
      <vt:lpstr>AmazonEmber</vt:lpstr>
      <vt:lpstr>-apple-system</vt:lpstr>
      <vt:lpstr>Arial</vt:lpstr>
      <vt:lpstr>Arial Nova</vt:lpstr>
      <vt:lpstr>Avenir Next LT Pro</vt:lpstr>
      <vt:lpstr>Bahnschrift SemiCondensed</vt:lpstr>
      <vt:lpstr>Biome</vt:lpstr>
      <vt:lpstr>Calibri</vt:lpstr>
      <vt:lpstr>Helvetica-Bold</vt:lpstr>
      <vt:lpstr>Oracle Sans</vt:lpstr>
      <vt:lpstr>Playfair Display</vt:lpstr>
      <vt:lpstr>Red Hat Text</vt:lpstr>
      <vt:lpstr>Times New Roman</vt:lpstr>
      <vt:lpstr>Custom</vt:lpstr>
      <vt:lpstr>PowerPoint Presentation</vt:lpstr>
      <vt:lpstr>OLAP</vt:lpstr>
      <vt:lpstr>INDEX</vt:lpstr>
      <vt:lpstr>INTRODUCTION and RECAP</vt:lpstr>
      <vt:lpstr> </vt:lpstr>
      <vt:lpstr> </vt:lpstr>
      <vt:lpstr> </vt:lpstr>
      <vt:lpstr>  </vt:lpstr>
      <vt:lpstr>OLAP  (INTRODUCTION) </vt:lpstr>
      <vt:lpstr>OLAP -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OLAP  (Drawbacks of traditional database) </vt:lpstr>
      <vt:lpstr>OLAP  (Better approach) </vt:lpstr>
      <vt:lpstr>CUBE</vt:lpstr>
      <vt:lpstr>Why is OLAP efficient? </vt:lpstr>
      <vt:lpstr> </vt:lpstr>
      <vt:lpstr>CUBE – Example 2</vt:lpstr>
      <vt:lpstr>CUBE – Example 3</vt:lpstr>
      <vt:lpstr>OLAP - Architecture</vt:lpstr>
      <vt:lpstr> </vt:lpstr>
      <vt:lpstr>OLAP – Use case</vt:lpstr>
      <vt:lpstr>PowerPoint Presentation</vt:lpstr>
      <vt:lpstr>PowerPoint Presentation</vt:lpstr>
      <vt:lpstr>OLAP - Operations</vt:lpstr>
      <vt:lpstr>Overview</vt:lpstr>
      <vt:lpstr>DRILL DOWns</vt:lpstr>
      <vt:lpstr>PowerPoint Presentation</vt:lpstr>
      <vt:lpstr>ROLL UPS</vt:lpstr>
      <vt:lpstr>PowerPoint Presentation</vt:lpstr>
      <vt:lpstr>SLICING</vt:lpstr>
      <vt:lpstr>Dicing</vt:lpstr>
      <vt:lpstr>PIVOTING</vt:lpstr>
      <vt:lpstr>OLAP Providers</vt:lpstr>
      <vt:lpstr>PRODUCTS</vt:lpstr>
      <vt:lpstr> </vt:lpstr>
      <vt:lpstr>PowerPoint Presentation</vt:lpstr>
      <vt:lpstr>APACHe kylin </vt:lpstr>
      <vt:lpstr>APACHe kylin </vt:lpstr>
      <vt:lpstr>CONCLUSION</vt:lpstr>
      <vt:lpstr>HOW OLAP IS USED</vt:lpstr>
      <vt:lpstr>ADVANTAGES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cp:lastModifiedBy>Sushanth S Rao</cp:lastModifiedBy>
  <cp:revision>597</cp:revision>
  <dcterms:created xsi:type="dcterms:W3CDTF">2024-01-05T14:58:10Z</dcterms:created>
  <dcterms:modified xsi:type="dcterms:W3CDTF">2024-06-15T06:59:49Z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